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333" r:id="rId3"/>
    <p:sldId id="381" r:id="rId4"/>
    <p:sldId id="411" r:id="rId5"/>
    <p:sldId id="382" r:id="rId6"/>
    <p:sldId id="383" r:id="rId7"/>
    <p:sldId id="384" r:id="rId8"/>
    <p:sldId id="386" r:id="rId9"/>
    <p:sldId id="413" r:id="rId10"/>
    <p:sldId id="385" r:id="rId11"/>
    <p:sldId id="387" r:id="rId12"/>
    <p:sldId id="414" r:id="rId13"/>
    <p:sldId id="399" r:id="rId14"/>
    <p:sldId id="388" r:id="rId15"/>
    <p:sldId id="415" r:id="rId16"/>
    <p:sldId id="400" r:id="rId17"/>
    <p:sldId id="390" r:id="rId18"/>
    <p:sldId id="391" r:id="rId19"/>
    <p:sldId id="392" r:id="rId20"/>
    <p:sldId id="410" r:id="rId21"/>
    <p:sldId id="401" r:id="rId22"/>
    <p:sldId id="402" r:id="rId23"/>
    <p:sldId id="389" r:id="rId24"/>
    <p:sldId id="394" r:id="rId25"/>
    <p:sldId id="393" r:id="rId26"/>
    <p:sldId id="398" r:id="rId27"/>
    <p:sldId id="396" r:id="rId28"/>
    <p:sldId id="397" r:id="rId29"/>
    <p:sldId id="418" r:id="rId30"/>
    <p:sldId id="308" r:id="rId31"/>
    <p:sldId id="403" r:id="rId32"/>
    <p:sldId id="404" r:id="rId33"/>
    <p:sldId id="412" r:id="rId34"/>
    <p:sldId id="416" r:id="rId35"/>
    <p:sldId id="405" r:id="rId36"/>
    <p:sldId id="409" r:id="rId37"/>
    <p:sldId id="417" r:id="rId38"/>
  </p:sldIdLst>
  <p:sldSz cx="9144000" cy="6858000" type="screen4x3"/>
  <p:notesSz cx="7104063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81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orient="horz" pos="119">
          <p15:clr>
            <a:srgbClr val="A4A3A4"/>
          </p15:clr>
        </p15:guide>
        <p15:guide id="5" pos="5148">
          <p15:clr>
            <a:srgbClr val="A4A3A4"/>
          </p15:clr>
        </p15:guide>
        <p15:guide id="6" pos="612">
          <p15:clr>
            <a:srgbClr val="A4A3A4"/>
          </p15:clr>
        </p15:guide>
        <p15:guide id="7" pos="2880">
          <p15:clr>
            <a:srgbClr val="A4A3A4"/>
          </p15:clr>
        </p15:guide>
        <p15:guide id="8" pos="295">
          <p15:clr>
            <a:srgbClr val="A4A3A4"/>
          </p15:clr>
        </p15:guide>
        <p15:guide id="9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86268" autoAdjust="0"/>
  </p:normalViewPr>
  <p:slideViewPr>
    <p:cSldViewPr showGuides="1">
      <p:cViewPr varScale="1">
        <p:scale>
          <a:sx n="64" d="100"/>
          <a:sy n="64" d="100"/>
        </p:scale>
        <p:origin x="732" y="72"/>
      </p:cViewPr>
      <p:guideLst>
        <p:guide orient="horz" pos="2160"/>
        <p:guide orient="horz" pos="981"/>
        <p:guide orient="horz" pos="845"/>
        <p:guide orient="horz" pos="119"/>
        <p:guide pos="5148"/>
        <p:guide pos="612"/>
        <p:guide pos="2880"/>
        <p:guide pos="295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7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1EFC92EF-0790-4E7A-95D7-043CDCF15769}" type="datetimeFigureOut">
              <a:rPr lang="hu-HU" smtClean="0"/>
              <a:t>2015. 11. 18.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7A125D3-B5AD-424E-AC1C-64526080CA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7341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64E91E7-DA69-4238-82C4-EDABBFEA4CE0}" type="datetimeFigureOut">
              <a:rPr lang="hu-HU" smtClean="0"/>
              <a:t>2015. 11. 18.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FA67A6D-0E5F-42C3-BE38-900950DD401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235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OTDK!!!!</a:t>
            </a:r>
          </a:p>
          <a:p>
            <a:r>
              <a:rPr lang="hu-HU" dirty="0" smtClean="0"/>
              <a:t>Kézfogás - fénykép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67A6D-0E5F-42C3-BE38-900950DD4012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743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845111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90752">
              <a:defRPr/>
            </a:pPr>
            <a:r>
              <a:rPr lang="hu-HU" dirty="0" smtClean="0"/>
              <a:t>Átadja:</a:t>
            </a:r>
            <a:r>
              <a:rPr lang="hu-HU" baseline="0" dirty="0" smtClean="0"/>
              <a:t> Dr. Molnár György,  tanszékvezető, egyetemi </a:t>
            </a:r>
            <a:r>
              <a:rPr lang="hu-HU" baseline="0" dirty="0" err="1" smtClean="0"/>
              <a:t>dosens</a:t>
            </a:r>
            <a:endParaRPr lang="hu-HU" dirty="0" smtClean="0"/>
          </a:p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77491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dirty="0" smtClean="0"/>
              <a:t>Átadja:</a:t>
            </a:r>
            <a:r>
              <a:rPr lang="hu-HU" baseline="0" dirty="0" smtClean="0"/>
              <a:t> Dr. Molnár György,  tanszékvezető, egyetemi </a:t>
            </a:r>
            <a:r>
              <a:rPr lang="hu-HU" baseline="0" dirty="0" err="1" smtClean="0"/>
              <a:t>dosens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4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449840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5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108338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dirty="0" smtClean="0"/>
              <a:t>Átadja: Dr. Takács Ildikó, tanszékvezető egyetemi docens</a:t>
            </a:r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6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580264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dirty="0" smtClean="0"/>
              <a:t>Horváth György, egyetemi</a:t>
            </a:r>
            <a:r>
              <a:rPr lang="hu-HU" baseline="0" dirty="0" smtClean="0"/>
              <a:t> tanársegéd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7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143500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8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024592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9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605609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10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478752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11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695163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12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442119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Kovács István, egyetemi tanársegéd, szakcsoportvezető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984464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14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174675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15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65198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Tóth Zsuzsanna Eszter, egyetemi docens, szakcsoportvezető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16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652921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17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472451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18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925079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19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788966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20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563945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</a:t>
            </a:r>
            <a:r>
              <a:rPr lang="hu-HU" sz="1300" dirty="0" err="1"/>
              <a:t>Finna</a:t>
            </a:r>
            <a:r>
              <a:rPr lang="hu-HU" sz="1300" dirty="0"/>
              <a:t> Henrietta, egyetemi adjunktus, szakcsoportvezető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21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898701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Kalló Noémi, egyetemi docens, tanszékvezető-helyettes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22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93684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</a:t>
            </a:r>
            <a:r>
              <a:rPr lang="hu-HU" sz="1300" dirty="0" err="1"/>
              <a:t>Kósik</a:t>
            </a:r>
            <a:r>
              <a:rPr lang="hu-HU" sz="1300" dirty="0"/>
              <a:t> Dániel MSZK elnök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64646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24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410833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25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823451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</a:t>
            </a:r>
            <a:r>
              <a:rPr lang="hu-HU" sz="1300" dirty="0" err="1"/>
              <a:t>Pázmándi</a:t>
            </a:r>
            <a:r>
              <a:rPr lang="hu-HU" sz="1300" dirty="0"/>
              <a:t> Kinga tanszékvezető, egyetemi docens</a:t>
            </a:r>
          </a:p>
          <a:p>
            <a:pPr eaLnBrk="1" hangingPunct="1"/>
            <a:r>
              <a:rPr lang="hu-HU" sz="1300" dirty="0"/>
              <a:t>Átadja: dr. Verebics János tanszékvezető helyettes, egyetemi docens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26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517475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27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6115062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dirty="0" smtClean="0"/>
              <a:t>Átadja: </a:t>
            </a:r>
            <a:r>
              <a:rPr lang="hu-HU" sz="1300" dirty="0"/>
              <a:t>dr. </a:t>
            </a:r>
            <a:r>
              <a:rPr lang="hu-HU" sz="1300" dirty="0" err="1"/>
              <a:t>Bocz</a:t>
            </a:r>
            <a:r>
              <a:rPr lang="hu-HU" sz="1300" dirty="0"/>
              <a:t> Zsuzsanna, egyetemi docens 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28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442898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OTDK!!!!</a:t>
            </a:r>
          </a:p>
          <a:p>
            <a:r>
              <a:rPr lang="hu-HU" dirty="0" smtClean="0"/>
              <a:t>Kézfogás - fénykép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A67A6D-0E5F-42C3-BE38-900950DD4012}" type="slidenum">
              <a:rPr kumimoji="0" lang="hu-H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hu-H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0847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2" defTabSz="990752">
              <a:defRPr/>
            </a:pPr>
            <a:r>
              <a:rPr lang="hu-HU" dirty="0" smtClean="0"/>
              <a:t>Dr. Sárvári Judit igazgató</a:t>
            </a:r>
          </a:p>
          <a:p>
            <a:pPr eaLnBrk="1" hangingPunct="1"/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30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099381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baseline="0" dirty="0" smtClean="0"/>
              <a:t>Kari TDK Bizottság csak javaslatot tesz, </a:t>
            </a:r>
            <a:r>
              <a:rPr lang="hu-HU" dirty="0" smtClean="0"/>
              <a:t>díjátadás később:</a:t>
            </a:r>
            <a:r>
              <a:rPr lang="hu-HU" baseline="0" dirty="0" smtClean="0"/>
              <a:t> csak kézfogás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31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6962026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Németh József, címzetes egyetemi tanár, Heller Farkas Alapítvány elnöke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32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766671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Németh József, címzetes egyetemi tanár, Heller Farkas Alapítvány elnöke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2613265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z="1300" dirty="0"/>
              <a:t>átadja: Dr. Németh József, címzetes egyetemi tanár, Heller Farkas Alapítvány elnöke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34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3839423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dirty="0" smtClean="0"/>
              <a:t>Dékáni: oklevél!!!</a:t>
            </a:r>
          </a:p>
          <a:p>
            <a:pPr eaLnBrk="1" hangingPunct="1"/>
            <a:r>
              <a:rPr lang="hu-HU" dirty="0" smtClean="0"/>
              <a:t>Rektori:</a:t>
            </a:r>
            <a:r>
              <a:rPr lang="hu-HU" baseline="0" dirty="0" smtClean="0"/>
              <a:t> csak kézfogás - </a:t>
            </a:r>
            <a:r>
              <a:rPr lang="hu-HU" dirty="0" smtClean="0"/>
              <a:t>díjátadás később</a:t>
            </a:r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35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984220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baseline="0" dirty="0" smtClean="0"/>
              <a:t>Kari TDK Bizottság csak javaslatot tesz, </a:t>
            </a:r>
            <a:r>
              <a:rPr lang="hu-HU" dirty="0" smtClean="0"/>
              <a:t>díjátadás később:</a:t>
            </a:r>
            <a:r>
              <a:rPr lang="hu-HU" baseline="0" dirty="0" smtClean="0"/>
              <a:t> csak kézfogás</a:t>
            </a:r>
            <a:endParaRPr 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804986" indent="-30961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38441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733817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229193" indent="-24768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724569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219945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715322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210698" indent="-247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ACEFB6-9253-4199-81B5-6F05C39191CC}" type="slidenum">
              <a:rPr lang="hu-HU" smtClean="0"/>
              <a:pPr eaLnBrk="1" hangingPunct="1"/>
              <a:t>36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41934666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OTDK!!!!</a:t>
            </a:r>
          </a:p>
          <a:p>
            <a:r>
              <a:rPr lang="hu-HU" dirty="0" smtClean="0"/>
              <a:t>Kézfogás - fénykép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A67A6D-0E5F-42C3-BE38-900950DD4012}" type="slidenum">
              <a:rPr kumimoji="0" lang="hu-H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hu-H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15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145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434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364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7447AD-0C04-4E24-B524-6A68146A60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302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802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698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6810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28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465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7447AD-0C04-4E24-B524-6A68146A60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162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8294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295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 rotWithShape="1">
          <a:blip r:embed="rId14"/>
          <a:srcRect l="24216" t="49463" r="38575" b="7718"/>
          <a:stretch/>
        </p:blipFill>
        <p:spPr>
          <a:xfrm>
            <a:off x="90414" y="5490728"/>
            <a:ext cx="1457250" cy="134159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 userDrawn="1"/>
        </p:nvPicPr>
        <p:blipFill rotWithShape="1">
          <a:blip r:embed="rId15"/>
          <a:srcRect l="23422" t="78054" r="32281" b="4965"/>
          <a:stretch/>
        </p:blipFill>
        <p:spPr>
          <a:xfrm>
            <a:off x="3455876" y="6071834"/>
            <a:ext cx="2232248" cy="684556"/>
          </a:xfrm>
          <a:prstGeom prst="rect">
            <a:avLst/>
          </a:prstGeom>
        </p:spPr>
      </p:pic>
      <p:sp>
        <p:nvSpPr>
          <p:cNvPr id="9" name="Dátum helye 3"/>
          <p:cNvSpPr>
            <a:spLocks noGrp="1"/>
          </p:cNvSpPr>
          <p:nvPr>
            <p:ph type="dt" sz="half" idx="2"/>
          </p:nvPr>
        </p:nvSpPr>
        <p:spPr>
          <a:xfrm>
            <a:off x="7051104" y="6176963"/>
            <a:ext cx="2057400" cy="365125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2014. november 11.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693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s://docs.google.com/uc?export=download&amp;id=0B2-r1zzKjqu2U1JwamVtNkVJeEU&amp;revid=0B2-r1zzKjqu2eWlKUnpxWDlsZ2tjWDFJckVqNExnT0dud2VNPQ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1368425"/>
          </a:xfrm>
        </p:spPr>
        <p:txBody>
          <a:bodyPr anchor="ctr"/>
          <a:lstStyle/>
          <a:p>
            <a:pPr eaLnBrk="1" hangingPunct="1"/>
            <a:r>
              <a:rPr lang="hu-HU" sz="2800" b="1" dirty="0" smtClean="0"/>
              <a:t>Budapesti Műszaki és Gazdaságtudományi Egyetem</a:t>
            </a:r>
            <a:br>
              <a:rPr lang="hu-HU" sz="2800" b="1" dirty="0" smtClean="0"/>
            </a:br>
            <a:r>
              <a:rPr lang="hu-HU" sz="2800" b="1" dirty="0" smtClean="0"/>
              <a:t>Gazdaság- és Társadalomtudományi Kar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7" y="1844824"/>
            <a:ext cx="8353425" cy="144016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hu-HU" sz="4400" b="1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Tudományos Diákköri Konferencia</a:t>
            </a:r>
          </a:p>
          <a:p>
            <a:pPr eaLnBrk="1" hangingPunct="1"/>
            <a:r>
              <a:rPr lang="hu-HU" sz="4400" b="1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Eredményhirdetés</a:t>
            </a:r>
          </a:p>
        </p:txBody>
      </p:sp>
      <p:pic>
        <p:nvPicPr>
          <p:cNvPr id="2" name="Picture 2" descr="TDK_felho_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t="3033" r="2481" b="5580"/>
          <a:stretch>
            <a:fillRect/>
          </a:stretch>
        </p:blipFill>
        <p:spPr bwMode="auto">
          <a:xfrm>
            <a:off x="1983490" y="3789040"/>
            <a:ext cx="52070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58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Alkalmazott Pedagógia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340768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III. díj: </a:t>
            </a:r>
            <a:r>
              <a:rPr lang="hu-HU" sz="3200" dirty="0" err="1"/>
              <a:t>Berezvai</a:t>
            </a:r>
            <a:r>
              <a:rPr lang="hu-HU" sz="3200" dirty="0"/>
              <a:t> Szabolcs, </a:t>
            </a:r>
            <a:r>
              <a:rPr lang="hu-HU" sz="3200" dirty="0" err="1"/>
              <a:t>Verasztó</a:t>
            </a:r>
            <a:r>
              <a:rPr lang="hu-HU" sz="3200" dirty="0"/>
              <a:t>  Zsolt: </a:t>
            </a:r>
            <a:r>
              <a:rPr lang="hu-HU" sz="1600" dirty="0"/>
              <a:t>Reguláris tárgyak – hagyományostól eltérő módszerek </a:t>
            </a:r>
            <a:r>
              <a:rPr lang="hu-HU" sz="1600" dirty="0" smtClean="0"/>
              <a:t>– Konzulensek: Dr. Bodnár </a:t>
            </a:r>
            <a:r>
              <a:rPr lang="hu-HU" sz="1600" dirty="0"/>
              <a:t>Gabriella </a:t>
            </a:r>
            <a:r>
              <a:rPr lang="hu-HU" sz="1600" dirty="0" smtClean="0"/>
              <a:t>és Dr. Szilágyi Brigitta</a:t>
            </a:r>
            <a:endParaRPr lang="hu-HU" sz="3200" dirty="0"/>
          </a:p>
          <a:p>
            <a:r>
              <a:rPr lang="hu-HU" sz="3200" dirty="0" smtClean="0"/>
              <a:t>III. díj: Jónás </a:t>
            </a:r>
            <a:r>
              <a:rPr lang="hu-HU" sz="3200" dirty="0"/>
              <a:t>Gábor: </a:t>
            </a:r>
            <a:r>
              <a:rPr lang="hu-HU" sz="1600" dirty="0"/>
              <a:t>Korszerű prezentációs technikák alkalmazása oktatási </a:t>
            </a:r>
            <a:r>
              <a:rPr lang="hu-HU" sz="1600" dirty="0" smtClean="0"/>
              <a:t>környezetben – Konzulens: Szalóki Tiborné</a:t>
            </a:r>
          </a:p>
          <a:p>
            <a:pPr lvl="0"/>
            <a:r>
              <a:rPr lang="hu-HU" sz="3200" dirty="0" smtClean="0"/>
              <a:t>II. díj: </a:t>
            </a:r>
            <a:r>
              <a:rPr lang="hu-HU" sz="3200" dirty="0"/>
              <a:t>Horváth Richárd: </a:t>
            </a:r>
            <a:r>
              <a:rPr lang="hu-HU" sz="1600" dirty="0" smtClean="0"/>
              <a:t>Környezettudatos </a:t>
            </a:r>
            <a:r>
              <a:rPr lang="hu-HU" sz="1600" dirty="0"/>
              <a:t>szemlélet kialakítása alternatív oktatási módszerekkel </a:t>
            </a:r>
            <a:r>
              <a:rPr lang="hu-HU" sz="1600" dirty="0" smtClean="0"/>
              <a:t>– Konzulens: Dr. Molnár György</a:t>
            </a:r>
          </a:p>
          <a:p>
            <a:r>
              <a:rPr lang="hu-HU" sz="3200" dirty="0" smtClean="0"/>
              <a:t>I. díj: </a:t>
            </a:r>
            <a:r>
              <a:rPr lang="hu-HU" sz="3200" dirty="0"/>
              <a:t>Nagy Endre </a:t>
            </a:r>
            <a:r>
              <a:rPr lang="hu-HU" sz="3200" dirty="0" smtClean="0"/>
              <a:t>László </a:t>
            </a:r>
            <a:r>
              <a:rPr lang="hu-HU" sz="2000" dirty="0" smtClean="0"/>
              <a:t>(</a:t>
            </a:r>
            <a:r>
              <a:rPr lang="hu-HU" dirty="0" smtClean="0"/>
              <a:t>OTDK</a:t>
            </a:r>
            <a:r>
              <a:rPr lang="hu-HU" sz="2000" dirty="0" smtClean="0"/>
              <a:t>): </a:t>
            </a:r>
            <a:r>
              <a:rPr lang="hu-HU" sz="1600" dirty="0" smtClean="0"/>
              <a:t>Javaslatok </a:t>
            </a:r>
            <a:r>
              <a:rPr lang="hu-HU" sz="1600" dirty="0"/>
              <a:t>korszerű digitális tananyag kidolgozására a </a:t>
            </a:r>
            <a:r>
              <a:rPr lang="hu-HU" sz="1600" dirty="0" err="1"/>
              <a:t>SNI-s</a:t>
            </a:r>
            <a:r>
              <a:rPr lang="hu-HU" sz="1600" dirty="0"/>
              <a:t> tanulók szakképzésben történő tanulástámogatásához –</a:t>
            </a:r>
            <a:r>
              <a:rPr lang="hu-HU" sz="1600" dirty="0" smtClean="0"/>
              <a:t> Konzulensek: Dr. Molnár </a:t>
            </a:r>
            <a:r>
              <a:rPr lang="hu-HU" sz="1600" dirty="0"/>
              <a:t>György </a:t>
            </a:r>
            <a:r>
              <a:rPr lang="hu-HU" sz="1600" dirty="0" smtClean="0"/>
              <a:t>és Horváth </a:t>
            </a:r>
            <a:r>
              <a:rPr lang="hu-HU" sz="1600" dirty="0" err="1"/>
              <a:t>Cz</a:t>
            </a:r>
            <a:r>
              <a:rPr lang="hu-HU" sz="1600" dirty="0"/>
              <a:t>. </a:t>
            </a:r>
            <a:r>
              <a:rPr lang="hu-HU" sz="1600" dirty="0" smtClean="0"/>
              <a:t>János</a:t>
            </a:r>
            <a:endParaRPr lang="hu-HU" sz="3200" dirty="0" smtClean="0"/>
          </a:p>
          <a:p>
            <a:r>
              <a:rPr lang="hu-HU" sz="3200" dirty="0" smtClean="0"/>
              <a:t>I. díj: Orosz Beáta </a:t>
            </a:r>
            <a:r>
              <a:rPr lang="hu-HU" sz="2000" dirty="0" smtClean="0"/>
              <a:t>(</a:t>
            </a:r>
            <a:r>
              <a:rPr lang="hu-HU" dirty="0" smtClean="0"/>
              <a:t>OTDK</a:t>
            </a:r>
            <a:r>
              <a:rPr lang="hu-HU" sz="2000" dirty="0" smtClean="0"/>
              <a:t>): </a:t>
            </a:r>
            <a:r>
              <a:rPr lang="hu-HU" sz="1600" dirty="0" smtClean="0"/>
              <a:t>KÖZ-ÉP-PONTBAN </a:t>
            </a:r>
            <a:r>
              <a:rPr lang="hu-HU" sz="1600" dirty="0"/>
              <a:t>A BME - A fenntartható egészségtudat kialakítása a felsőoktatásban </a:t>
            </a:r>
            <a:r>
              <a:rPr lang="hu-HU" sz="1600" dirty="0" smtClean="0"/>
              <a:t>– Konzulens: Szalóki Tiborné</a:t>
            </a:r>
            <a:endParaRPr lang="hu-HU" sz="1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196752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1497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Alkalmazott Pedagógia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hu-HU" sz="3200" b="1" dirty="0"/>
              <a:t>Műszaki Pedagógia Tanszék </a:t>
            </a:r>
            <a:r>
              <a:rPr lang="hu-HU" sz="3200" dirty="0" smtClean="0"/>
              <a:t>különdíjai:</a:t>
            </a:r>
            <a:endParaRPr lang="hu-HU" sz="3200" b="1" dirty="0" smtClean="0"/>
          </a:p>
          <a:p>
            <a:pPr lvl="0"/>
            <a:r>
              <a:rPr lang="hu-HU" sz="3200" b="1" dirty="0" smtClean="0"/>
              <a:t>Legjobb prezentáció</a:t>
            </a:r>
            <a:r>
              <a:rPr lang="hu-HU" sz="3200" dirty="0" smtClean="0"/>
              <a:t>:</a:t>
            </a:r>
            <a:br>
              <a:rPr lang="hu-HU" sz="3200" dirty="0" smtClean="0"/>
            </a:br>
            <a:r>
              <a:rPr lang="hu-HU" sz="3600" dirty="0" smtClean="0"/>
              <a:t>Illésné </a:t>
            </a:r>
            <a:r>
              <a:rPr lang="hu-HU" sz="3600" dirty="0"/>
              <a:t>Lehoczki Mónika: </a:t>
            </a:r>
            <a:r>
              <a:rPr lang="hu-HU" sz="1800" dirty="0"/>
              <a:t>Korszerű technikák alkalmazása a számvitel </a:t>
            </a:r>
            <a:r>
              <a:rPr lang="hu-HU" sz="1800" dirty="0" smtClean="0"/>
              <a:t>oktatásban – Konzulens: Nagy Katalin</a:t>
            </a:r>
          </a:p>
          <a:p>
            <a:pPr marL="0" lvl="0" indent="0">
              <a:buNone/>
            </a:pPr>
            <a:endParaRPr lang="hu-HU" sz="1600" dirty="0"/>
          </a:p>
          <a:p>
            <a:pPr lvl="0"/>
            <a:r>
              <a:rPr lang="hu-HU" sz="3200" b="1" dirty="0" smtClean="0"/>
              <a:t>Legkreatívabb előadás</a:t>
            </a:r>
            <a:r>
              <a:rPr lang="hu-HU" sz="3200" dirty="0" smtClean="0"/>
              <a:t>:</a:t>
            </a:r>
            <a:br>
              <a:rPr lang="hu-HU" sz="3200" dirty="0" smtClean="0"/>
            </a:br>
            <a:r>
              <a:rPr lang="hu-HU" sz="3600" dirty="0" err="1" smtClean="0"/>
              <a:t>Ocztos</a:t>
            </a:r>
            <a:r>
              <a:rPr lang="hu-HU" sz="3600" dirty="0" smtClean="0"/>
              <a:t> </a:t>
            </a:r>
            <a:r>
              <a:rPr lang="hu-HU" sz="3600" dirty="0"/>
              <a:t>István: </a:t>
            </a:r>
            <a:r>
              <a:rPr lang="hu-HU" sz="1800" dirty="0"/>
              <a:t>Valóságos kontra Virtuális- Közösségépítő, </a:t>
            </a:r>
            <a:r>
              <a:rPr lang="hu-HU" sz="1800" dirty="0" err="1"/>
              <a:t>kollaboratív</a:t>
            </a:r>
            <a:r>
              <a:rPr lang="hu-HU" sz="1800" dirty="0"/>
              <a:t> tevékenységek szerepe korszerű elektronikus környezetben, különös tekintettel az informális tanulás támogatására </a:t>
            </a:r>
            <a:r>
              <a:rPr lang="hu-HU" sz="1800" dirty="0" smtClean="0"/>
              <a:t>– Konzulens: Dr. Molnár György</a:t>
            </a:r>
            <a:r>
              <a:rPr lang="hu-HU" sz="4000" dirty="0" smtClean="0"/>
              <a:t/>
            </a:r>
            <a:br>
              <a:rPr lang="hu-HU" sz="4000" dirty="0" smtClean="0"/>
            </a:br>
            <a:r>
              <a:rPr lang="hu-HU" sz="4000" dirty="0" smtClean="0"/>
              <a:t/>
            </a:r>
            <a:br>
              <a:rPr lang="hu-HU" sz="4000" dirty="0" smtClean="0"/>
            </a:br>
            <a:endParaRPr lang="hu-HU" sz="3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772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Alkalmazott Pedagógia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b="1" dirty="0" smtClean="0"/>
              <a:t>Műszaki </a:t>
            </a:r>
            <a:r>
              <a:rPr lang="hu-HU" sz="3600" b="1" dirty="0"/>
              <a:t>Pedagógia Tanszék </a:t>
            </a:r>
            <a:r>
              <a:rPr lang="hu-HU" sz="3600" dirty="0" smtClean="0"/>
              <a:t>különdíja:</a:t>
            </a:r>
            <a:br>
              <a:rPr lang="hu-HU" sz="3600" dirty="0" smtClean="0"/>
            </a:br>
            <a:endParaRPr lang="hu-HU" sz="3600" dirty="0" smtClean="0"/>
          </a:p>
          <a:p>
            <a:r>
              <a:rPr lang="hu-HU" sz="3600" dirty="0" err="1" smtClean="0"/>
              <a:t>Kuris</a:t>
            </a:r>
            <a:r>
              <a:rPr lang="hu-HU" sz="3600" dirty="0" smtClean="0"/>
              <a:t> </a:t>
            </a:r>
            <a:r>
              <a:rPr lang="hu-HU" sz="3600" dirty="0"/>
              <a:t>Árpád: </a:t>
            </a:r>
            <a:r>
              <a:rPr lang="hu-HU" sz="2000" dirty="0"/>
              <a:t>Az erőgépek tantárgy elméleti oktatásának modern módszerei a mezőgazdasági oktatásban </a:t>
            </a:r>
            <a:r>
              <a:rPr lang="hu-HU" sz="2000" dirty="0" smtClean="0"/>
              <a:t>– Konzulens: Dr. Kata János</a:t>
            </a:r>
          </a:p>
          <a:p>
            <a:r>
              <a:rPr lang="hu-HU" sz="3600" dirty="0" smtClean="0"/>
              <a:t>Szommer </a:t>
            </a:r>
            <a:r>
              <a:rPr lang="hu-HU" sz="3600" dirty="0"/>
              <a:t>Sándor: </a:t>
            </a:r>
            <a:r>
              <a:rPr lang="hu-HU" sz="2000" dirty="0"/>
              <a:t>Műszaki </a:t>
            </a:r>
            <a:r>
              <a:rPr lang="hu-HU" sz="2000" dirty="0" err="1"/>
              <a:t>μTartalmak</a:t>
            </a:r>
            <a:r>
              <a:rPr lang="hu-HU" sz="2000" dirty="0"/>
              <a:t> a </a:t>
            </a:r>
            <a:r>
              <a:rPr lang="hu-HU" sz="2000" dirty="0" err="1"/>
              <a:t>μBiotechnológia</a:t>
            </a:r>
            <a:r>
              <a:rPr lang="hu-HU" sz="2000" dirty="0"/>
              <a:t> oktatásában </a:t>
            </a:r>
            <a:r>
              <a:rPr lang="hu-HU" sz="2000" dirty="0" smtClean="0"/>
              <a:t>– Konzulens: Dr. Molnár György</a:t>
            </a:r>
            <a:endParaRPr lang="hu-HU" sz="20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8446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Ergonómia és termékmenedzsment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lvl="0"/>
            <a:r>
              <a:rPr lang="hu-HU" sz="3200" dirty="0" smtClean="0"/>
              <a:t>Dicséret</a:t>
            </a:r>
            <a:r>
              <a:rPr lang="hu-HU" sz="3200" dirty="0"/>
              <a:t>: Orosz </a:t>
            </a:r>
            <a:r>
              <a:rPr lang="hu-HU" sz="3200" dirty="0" smtClean="0"/>
              <a:t>Noémi</a:t>
            </a:r>
            <a:r>
              <a:rPr lang="hu-HU" sz="2400" dirty="0" smtClean="0"/>
              <a:t>: </a:t>
            </a:r>
            <a:r>
              <a:rPr lang="hu-HU" sz="1600" dirty="0" smtClean="0"/>
              <a:t>Fogászati implantációs beavatkozások elemzése valós és potenciális felhasználói körben – Konzulens: Dr. Lógó Emma </a:t>
            </a:r>
            <a:endParaRPr lang="hu-HU" sz="2000" dirty="0" smtClean="0"/>
          </a:p>
          <a:p>
            <a:r>
              <a:rPr lang="hu-HU" sz="3200" dirty="0" smtClean="0"/>
              <a:t>II. díj: Oros Réka </a:t>
            </a:r>
            <a:r>
              <a:rPr lang="hu-HU" sz="2400" dirty="0" smtClean="0"/>
              <a:t>(OTDK): </a:t>
            </a:r>
            <a:r>
              <a:rPr lang="hu-HU" sz="1600" dirty="0" smtClean="0"/>
              <a:t>A szellemi tulajdonvédelmi formák bemutatása a </a:t>
            </a:r>
            <a:r>
              <a:rPr lang="hu-HU" sz="1600" dirty="0" err="1" smtClean="0"/>
              <a:t>Gauswheel</a:t>
            </a:r>
            <a:r>
              <a:rPr lang="hu-HU" sz="1600" dirty="0" smtClean="0"/>
              <a:t> innovációs folyamatábráján – Konzulens: Jókai Erika</a:t>
            </a:r>
          </a:p>
          <a:p>
            <a:r>
              <a:rPr lang="hu-HU" sz="3200" dirty="0" smtClean="0"/>
              <a:t>II. díj: Szabó Bettina </a:t>
            </a:r>
            <a:r>
              <a:rPr lang="hu-HU" sz="2400" dirty="0" smtClean="0"/>
              <a:t>(OTDK): </a:t>
            </a:r>
            <a:r>
              <a:rPr lang="hu-HU" sz="1600" dirty="0" smtClean="0"/>
              <a:t>Tesztmenedzser alkalmazás bevezetés hatásainak kutatási módszerei – Konzulens: Dr. </a:t>
            </a:r>
            <a:r>
              <a:rPr lang="hu-HU" sz="1600" dirty="0" err="1" smtClean="0"/>
              <a:t>Hercegfi</a:t>
            </a:r>
            <a:r>
              <a:rPr lang="hu-HU" sz="1600" dirty="0" smtClean="0"/>
              <a:t> Károly </a:t>
            </a:r>
            <a:endParaRPr lang="hu-HU" sz="2000" dirty="0" smtClean="0"/>
          </a:p>
          <a:p>
            <a:r>
              <a:rPr lang="hu-HU" sz="3200" dirty="0" smtClean="0"/>
              <a:t>I. díj: </a:t>
            </a:r>
            <a:r>
              <a:rPr lang="hu-HU" sz="3200" dirty="0" err="1" smtClean="0"/>
              <a:t>Bory</a:t>
            </a:r>
            <a:r>
              <a:rPr lang="hu-HU" sz="3200" dirty="0" smtClean="0"/>
              <a:t> Csilla, Hidas Anna és Horváth Mária </a:t>
            </a:r>
            <a:r>
              <a:rPr lang="hu-HU" sz="2400" dirty="0" smtClean="0"/>
              <a:t>(OTDK): </a:t>
            </a:r>
            <a:r>
              <a:rPr lang="hu-HU" sz="1600" dirty="0" smtClean="0"/>
              <a:t>Mobil </a:t>
            </a:r>
            <a:r>
              <a:rPr lang="hu-HU" sz="1600" dirty="0" err="1"/>
              <a:t>szemmozgáskövetés</a:t>
            </a:r>
            <a:r>
              <a:rPr lang="hu-HU" sz="1600" dirty="0"/>
              <a:t> alapú terméktesztelési módszertan alkalmazása „2 másodperces” sátrak használhatósági </a:t>
            </a:r>
            <a:r>
              <a:rPr lang="hu-HU" sz="1600" dirty="0" smtClean="0"/>
              <a:t>vizsgálatához – Konzulens: Dr. </a:t>
            </a:r>
            <a:r>
              <a:rPr lang="hu-HU" sz="1600" dirty="0" err="1" smtClean="0"/>
              <a:t>Hercegfi</a:t>
            </a:r>
            <a:r>
              <a:rPr lang="hu-HU" sz="1600" dirty="0" smtClean="0"/>
              <a:t> Károly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940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Ergonómia és termékmenedzsment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b="1" dirty="0" smtClean="0"/>
              <a:t>Ergonómia és Pszichológia Tanszék </a:t>
            </a:r>
            <a:r>
              <a:rPr lang="hu-HU" sz="3600" dirty="0"/>
              <a:t>különdíja</a:t>
            </a:r>
            <a:r>
              <a:rPr lang="hu-HU" sz="3600" dirty="0" smtClean="0"/>
              <a:t>:</a:t>
            </a:r>
          </a:p>
          <a:p>
            <a:pPr lvl="0"/>
            <a:r>
              <a:rPr lang="hu-HU" sz="3200" dirty="0" smtClean="0"/>
              <a:t>Fazekas</a:t>
            </a:r>
            <a:r>
              <a:rPr lang="hu-HU" sz="3600" dirty="0" smtClean="0"/>
              <a:t> </a:t>
            </a:r>
            <a:r>
              <a:rPr lang="hu-HU" sz="3200" dirty="0"/>
              <a:t>Gergő</a:t>
            </a:r>
            <a:r>
              <a:rPr lang="hu-HU" sz="3600" dirty="0"/>
              <a:t>: </a:t>
            </a:r>
            <a:r>
              <a:rPr lang="hu-HU" sz="1600" dirty="0"/>
              <a:t>A BEST FM hallgatóinak szegmentációja kommunikációs csatornák alapján </a:t>
            </a:r>
            <a:r>
              <a:rPr lang="hu-HU" sz="1600" dirty="0" smtClean="0"/>
              <a:t>– Konzulens: Dr. Lógó Emma</a:t>
            </a:r>
          </a:p>
          <a:p>
            <a:pPr lvl="0"/>
            <a:r>
              <a:rPr lang="hu-HU" sz="3200" dirty="0" smtClean="0"/>
              <a:t>Horváth</a:t>
            </a:r>
            <a:r>
              <a:rPr lang="hu-HU" sz="3600" dirty="0" smtClean="0"/>
              <a:t> </a:t>
            </a:r>
            <a:r>
              <a:rPr lang="hu-HU" sz="3200" dirty="0"/>
              <a:t>Andrea</a:t>
            </a:r>
            <a:r>
              <a:rPr lang="hu-HU" sz="3600" dirty="0"/>
              <a:t>: </a:t>
            </a:r>
            <a:r>
              <a:rPr lang="hu-HU" sz="1600" dirty="0" err="1"/>
              <a:t>Webanalitikai</a:t>
            </a:r>
            <a:r>
              <a:rPr lang="hu-HU" sz="1600" dirty="0"/>
              <a:t> elemzésen alapuló konverzióoptimalizálási lehetőségekre vonatkozó használhatósági vizsgálat összeállításának módszertana </a:t>
            </a:r>
            <a:r>
              <a:rPr lang="hu-HU" sz="1600" dirty="0" smtClean="0"/>
              <a:t>– Konzulens: Szabó Bálint</a:t>
            </a:r>
          </a:p>
          <a:p>
            <a:pPr lvl="0"/>
            <a:r>
              <a:rPr lang="hu-HU" sz="3200" dirty="0" smtClean="0"/>
              <a:t>Nagy </a:t>
            </a:r>
            <a:r>
              <a:rPr lang="hu-HU" sz="3200" dirty="0"/>
              <a:t>Zita: </a:t>
            </a:r>
            <a:r>
              <a:rPr lang="hu-HU" sz="1600" dirty="0"/>
              <a:t>POWER FRUIT új termékének piaci bevezetése és hatásának vizsgálata kérdőív segítségével </a:t>
            </a:r>
            <a:r>
              <a:rPr lang="hu-HU" sz="1600" dirty="0" smtClean="0"/>
              <a:t>– Konzulens: Dr. Lógó Emma</a:t>
            </a:r>
          </a:p>
          <a:p>
            <a:endParaRPr lang="hu-HU" sz="3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061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Fenntarthatósági- és Regionális Gazdaságtan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Dicséret: </a:t>
            </a:r>
            <a:r>
              <a:rPr lang="hu-HU" sz="3200" dirty="0" err="1"/>
              <a:t>Szlancsik</a:t>
            </a:r>
            <a:r>
              <a:rPr lang="hu-HU" sz="3200" dirty="0"/>
              <a:t> Renáta: </a:t>
            </a:r>
            <a:r>
              <a:rPr lang="hu-HU" sz="1600" dirty="0"/>
              <a:t>Meddig biztos a kutya vacsorája? Avagy a Rex Kutyaotthon Alapítvány fenntarthatósági elemzése </a:t>
            </a:r>
            <a:r>
              <a:rPr lang="hu-HU" sz="1600" dirty="0" smtClean="0"/>
              <a:t>– Konzulens: Dr. Valkó László</a:t>
            </a:r>
          </a:p>
          <a:p>
            <a:pPr lvl="0"/>
            <a:r>
              <a:rPr lang="hu-HU" sz="3200" dirty="0" smtClean="0"/>
              <a:t>III. díj: </a:t>
            </a:r>
            <a:r>
              <a:rPr lang="hu-HU" sz="3200" dirty="0"/>
              <a:t>Mesterházy Veronika Mária: </a:t>
            </a:r>
            <a:r>
              <a:rPr lang="hu-HU" sz="1600" dirty="0"/>
              <a:t>Elektromos meghajtás hatásai a közlekedés fenntarthatóságára </a:t>
            </a:r>
            <a:r>
              <a:rPr lang="hu-HU" sz="1600" dirty="0" smtClean="0"/>
              <a:t>– Konzulens: Szendrő Gábor</a:t>
            </a:r>
          </a:p>
          <a:p>
            <a:pPr lvl="0"/>
            <a:r>
              <a:rPr lang="hu-HU" sz="3200" dirty="0" smtClean="0"/>
              <a:t>II. díj: </a:t>
            </a:r>
            <a:r>
              <a:rPr lang="hu-HU" sz="3200" dirty="0" err="1"/>
              <a:t>Esses</a:t>
            </a:r>
            <a:r>
              <a:rPr lang="hu-HU" sz="3200" dirty="0"/>
              <a:t> </a:t>
            </a:r>
            <a:r>
              <a:rPr lang="hu-HU" sz="3200" dirty="0" smtClean="0"/>
              <a:t>Diána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A repülőgépek széndioxid emissziójának vizsgálata a T-bar koncepció bevezetése után </a:t>
            </a:r>
            <a:r>
              <a:rPr lang="hu-HU" sz="1600" dirty="0" smtClean="0"/>
              <a:t>– Konzulens: Dr. Kósi </a:t>
            </a:r>
            <a:r>
              <a:rPr lang="hu-HU" sz="1600" dirty="0"/>
              <a:t>Kálmán </a:t>
            </a:r>
            <a:endParaRPr lang="hu-HU" sz="1600" dirty="0" smtClean="0"/>
          </a:p>
          <a:p>
            <a:r>
              <a:rPr lang="hu-HU" sz="3200" dirty="0" smtClean="0"/>
              <a:t>I. díj: Urbán András</a:t>
            </a:r>
            <a:r>
              <a:rPr lang="hu-HU" sz="3200" dirty="0"/>
              <a:t>, </a:t>
            </a:r>
            <a:r>
              <a:rPr lang="hu-HU" sz="3200" dirty="0" err="1"/>
              <a:t>Velenyák</a:t>
            </a:r>
            <a:r>
              <a:rPr lang="hu-HU" sz="3200" dirty="0"/>
              <a:t> Tamás: </a:t>
            </a:r>
            <a:r>
              <a:rPr lang="hu-HU" sz="1600" dirty="0"/>
              <a:t>IV. generációs atomerőművel történő energiatermelés műszaki és gazdasági aspektusai </a:t>
            </a:r>
            <a:r>
              <a:rPr lang="hu-HU" sz="1600" dirty="0" smtClean="0"/>
              <a:t>– Konzulens: Kiss Attila</a:t>
            </a:r>
          </a:p>
          <a:p>
            <a:r>
              <a:rPr lang="hu-HU" sz="3200" dirty="0" smtClean="0"/>
              <a:t>I. díj: </a:t>
            </a:r>
            <a:r>
              <a:rPr lang="hu-HU" sz="3200" dirty="0" err="1" smtClean="0"/>
              <a:t>Hortay</a:t>
            </a:r>
            <a:r>
              <a:rPr lang="hu-HU" sz="3200" dirty="0" smtClean="0"/>
              <a:t> Olivér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Torzuló energiapiac, vagy zöldülő Európa: a KÁT rendszer átalakulása </a:t>
            </a:r>
            <a:r>
              <a:rPr lang="hu-HU" sz="1600" dirty="0" smtClean="0"/>
              <a:t>– Konzulens: Dr. Pálvölgyi Tamás</a:t>
            </a:r>
            <a:endParaRPr lang="hu-HU" sz="1600" dirty="0"/>
          </a:p>
          <a:p>
            <a:endParaRPr lang="hu-HU" sz="3200" dirty="0" smtClean="0">
              <a:solidFill>
                <a:srgbClr val="FF0000"/>
              </a:solidFill>
            </a:endParaRP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052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Kommunikáció és Szociológia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lvl="0"/>
            <a:r>
              <a:rPr lang="hu-HU" sz="3200" dirty="0" smtClean="0"/>
              <a:t>Dicséret: Nagy Boglárka: </a:t>
            </a:r>
            <a:r>
              <a:rPr lang="hu-HU" sz="1600" dirty="0" smtClean="0"/>
              <a:t>Manipuláció a non-verbális kommunikációban – Konzulens: </a:t>
            </a:r>
            <a:r>
              <a:rPr lang="hu-HU" sz="1600" dirty="0" err="1" smtClean="0"/>
              <a:t>Ziegler</a:t>
            </a:r>
            <a:r>
              <a:rPr lang="hu-HU" sz="1600" dirty="0" smtClean="0"/>
              <a:t> Zsolt </a:t>
            </a:r>
          </a:p>
          <a:p>
            <a:pPr lvl="0"/>
            <a:r>
              <a:rPr lang="hu-HU" sz="3200" dirty="0" smtClean="0"/>
              <a:t>III. díj: </a:t>
            </a:r>
            <a:r>
              <a:rPr lang="hu-HU" sz="3200" dirty="0" err="1"/>
              <a:t>Patkovics</a:t>
            </a:r>
            <a:r>
              <a:rPr lang="hu-HU" sz="3200" dirty="0"/>
              <a:t> Bence: </a:t>
            </a:r>
            <a:r>
              <a:rPr lang="hu-HU" sz="1600" dirty="0" err="1"/>
              <a:t>Futballhuliganizmus</a:t>
            </a:r>
            <a:r>
              <a:rPr lang="hu-HU" sz="1600" dirty="0"/>
              <a:t>, Egy Soha El Nem Tűnő Jelenség </a:t>
            </a:r>
            <a:r>
              <a:rPr lang="hu-HU" sz="1600" dirty="0" smtClean="0"/>
              <a:t>– Konzulens: Dr. Orbán Annamária</a:t>
            </a:r>
          </a:p>
          <a:p>
            <a:r>
              <a:rPr lang="hu-HU" sz="3200" dirty="0" smtClean="0"/>
              <a:t>II. díj: </a:t>
            </a:r>
            <a:r>
              <a:rPr lang="hu-HU" sz="3200" dirty="0"/>
              <a:t>Temesvári Eszter: </a:t>
            </a:r>
            <a:r>
              <a:rPr lang="hu-HU" sz="1600" dirty="0"/>
              <a:t>Társadalmi célú reklámok megítélése </a:t>
            </a:r>
            <a:r>
              <a:rPr lang="hu-HU" sz="1600" dirty="0" smtClean="0"/>
              <a:t>– Konzulens: Dr. Virányi Péter</a:t>
            </a:r>
          </a:p>
          <a:p>
            <a:r>
              <a:rPr lang="hu-HU" sz="3200" dirty="0" smtClean="0"/>
              <a:t>II. díj: </a:t>
            </a:r>
            <a:r>
              <a:rPr lang="hu-HU" sz="3200" dirty="0" err="1" smtClean="0"/>
              <a:t>Tyepkó</a:t>
            </a:r>
            <a:r>
              <a:rPr lang="hu-HU" sz="3200" dirty="0" smtClean="0"/>
              <a:t> </a:t>
            </a:r>
            <a:r>
              <a:rPr lang="hu-HU" sz="3200" dirty="0"/>
              <a:t>Dóra: </a:t>
            </a:r>
            <a:r>
              <a:rPr lang="hu-HU" sz="1600" dirty="0"/>
              <a:t>Vizuális </a:t>
            </a:r>
            <a:r>
              <a:rPr lang="hu-HU" sz="1600" dirty="0" smtClean="0"/>
              <a:t>manipuláció – Konzulens: Dr. Bátori Zsolt</a:t>
            </a:r>
          </a:p>
          <a:p>
            <a:pPr lvl="0"/>
            <a:r>
              <a:rPr lang="hu-HU" sz="3200" dirty="0" smtClean="0"/>
              <a:t>I. díj: </a:t>
            </a:r>
            <a:r>
              <a:rPr lang="hu-HU" sz="3200" dirty="0"/>
              <a:t>Németh </a:t>
            </a:r>
            <a:r>
              <a:rPr lang="hu-HU" sz="3200" dirty="0" smtClean="0"/>
              <a:t>Emese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A félelem földrajza – szakirodalmi áttekintés és egy empirikus kutatás a XIII. kerületben </a:t>
            </a:r>
            <a:r>
              <a:rPr lang="hu-HU" sz="1600" dirty="0" smtClean="0"/>
              <a:t>– Konzulens: </a:t>
            </a:r>
            <a:r>
              <a:rPr lang="hu-HU" sz="1600" dirty="0" err="1" smtClean="0"/>
              <a:t>Brózik</a:t>
            </a:r>
            <a:r>
              <a:rPr lang="hu-HU" sz="1600" dirty="0" smtClean="0"/>
              <a:t> Péter</a:t>
            </a:r>
            <a:endParaRPr lang="hu-HU" sz="1600" dirty="0"/>
          </a:p>
          <a:p>
            <a:endParaRPr lang="hu-HU" sz="3200" dirty="0" smtClean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5942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Közgazdaságtan 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Dicséret: </a:t>
            </a:r>
            <a:r>
              <a:rPr lang="hu-HU" sz="3200" dirty="0" err="1" smtClean="0"/>
              <a:t>Móczó</a:t>
            </a:r>
            <a:r>
              <a:rPr lang="hu-HU" sz="3200" dirty="0" smtClean="0"/>
              <a:t> </a:t>
            </a:r>
            <a:r>
              <a:rPr lang="hu-HU" sz="3200" dirty="0"/>
              <a:t>Dóra:</a:t>
            </a:r>
            <a:r>
              <a:rPr lang="hu-HU" sz="1600" dirty="0"/>
              <a:t> A globális pénzügyi és gazdasági válság </a:t>
            </a:r>
            <a:r>
              <a:rPr lang="hu-HU" sz="1600" dirty="0" smtClean="0"/>
              <a:t>hatása </a:t>
            </a:r>
            <a:r>
              <a:rPr lang="hu-HU" sz="1600" dirty="0" smtClean="0"/>
              <a:t>– Konzulens: Hevér Boglárka </a:t>
            </a:r>
            <a:endParaRPr lang="hu-HU" sz="1600" dirty="0"/>
          </a:p>
          <a:p>
            <a:r>
              <a:rPr lang="hu-HU" sz="3200" dirty="0" smtClean="0"/>
              <a:t>Dicséret: </a:t>
            </a:r>
            <a:r>
              <a:rPr lang="hu-HU" sz="3200" dirty="0"/>
              <a:t>Pogány Emese: </a:t>
            </a:r>
            <a:r>
              <a:rPr lang="hu-HU" sz="1600" dirty="0"/>
              <a:t>Színek harca a gazdaságban </a:t>
            </a:r>
            <a:r>
              <a:rPr lang="hu-HU" sz="1600" dirty="0" smtClean="0"/>
              <a:t>– Konzulens: Hevér Boglárka</a:t>
            </a:r>
          </a:p>
          <a:p>
            <a:pPr lvl="0"/>
            <a:r>
              <a:rPr lang="hu-HU" sz="3200" dirty="0" smtClean="0"/>
              <a:t>III. díj: </a:t>
            </a:r>
            <a:r>
              <a:rPr lang="hu-HU" sz="3200" dirty="0"/>
              <a:t>Képes Petronella: </a:t>
            </a:r>
            <a:r>
              <a:rPr lang="hu-HU" sz="1600" dirty="0"/>
              <a:t>A migráció játékelméleti </a:t>
            </a:r>
            <a:r>
              <a:rPr lang="hu-HU" sz="1600" dirty="0" smtClean="0"/>
              <a:t>elemzése – Konzulensek: Dr. Meyer </a:t>
            </a:r>
            <a:r>
              <a:rPr lang="hu-HU" sz="1600" dirty="0" err="1"/>
              <a:t>Dietmar</a:t>
            </a:r>
            <a:r>
              <a:rPr lang="hu-HU" sz="1600" dirty="0"/>
              <a:t> </a:t>
            </a:r>
            <a:r>
              <a:rPr lang="hu-HU" sz="1600" dirty="0" smtClean="0"/>
              <a:t>és Dr. Orbán Annamária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1461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Közgazdaságtan 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lvl="0"/>
            <a:r>
              <a:rPr lang="hu-HU" sz="3200" dirty="0" smtClean="0"/>
              <a:t>II. díj: </a:t>
            </a:r>
            <a:r>
              <a:rPr lang="hu-HU" sz="3200" dirty="0"/>
              <a:t>László Evelin:</a:t>
            </a:r>
            <a:r>
              <a:rPr lang="hu-HU" sz="1600" dirty="0"/>
              <a:t> A minimálbér-szabályozás és </a:t>
            </a:r>
            <a:r>
              <a:rPr lang="hu-HU" sz="1600" dirty="0" smtClean="0"/>
              <a:t>következményei – Konzulens: Hevér Boglárka</a:t>
            </a:r>
            <a:endParaRPr lang="hu-HU" sz="1600" dirty="0"/>
          </a:p>
          <a:p>
            <a:pPr lvl="0"/>
            <a:r>
              <a:rPr lang="hu-HU" sz="3200" dirty="0" smtClean="0"/>
              <a:t>II. díj: Rácz Tamás </a:t>
            </a:r>
            <a:r>
              <a:rPr lang="hu-HU" sz="2000" dirty="0" smtClean="0"/>
              <a:t>(OTDK): </a:t>
            </a:r>
            <a:r>
              <a:rPr lang="hu-HU" sz="1600" dirty="0" smtClean="0"/>
              <a:t>A </a:t>
            </a:r>
            <a:r>
              <a:rPr lang="hu-HU" sz="1600" dirty="0"/>
              <a:t>magyarországi befektetési alapok piacának szerkezeti </a:t>
            </a:r>
            <a:r>
              <a:rPr lang="hu-HU" sz="1600" dirty="0" smtClean="0"/>
              <a:t>elemzése – Konzulens: Petró Katalin</a:t>
            </a:r>
          </a:p>
          <a:p>
            <a:pPr lvl="0"/>
            <a:r>
              <a:rPr lang="hu-HU" sz="3200" dirty="0" smtClean="0"/>
              <a:t>I. díj: </a:t>
            </a:r>
            <a:r>
              <a:rPr lang="hu-HU" sz="3200" dirty="0"/>
              <a:t>Kelemen </a:t>
            </a:r>
            <a:r>
              <a:rPr lang="hu-HU" sz="3200" dirty="0" smtClean="0"/>
              <a:t>Bendegúz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Boldogít-e az állami pénz? </a:t>
            </a:r>
            <a:r>
              <a:rPr lang="hu-HU" sz="1600" dirty="0" smtClean="0"/>
              <a:t>– Konzulens: Hevér Boglárka</a:t>
            </a:r>
            <a:endParaRPr lang="hu-HU" sz="1600" dirty="0"/>
          </a:p>
          <a:p>
            <a:endParaRPr lang="hu-HU" sz="3200" dirty="0" smtClean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4381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Marketing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III. díj: </a:t>
            </a:r>
            <a:r>
              <a:rPr lang="hu-HU" sz="3200" dirty="0" err="1"/>
              <a:t>Margócs</a:t>
            </a:r>
            <a:r>
              <a:rPr lang="hu-HU" sz="3200" dirty="0"/>
              <a:t> Nikoletta: </a:t>
            </a:r>
            <a:r>
              <a:rPr lang="hu-HU" sz="1600" dirty="0"/>
              <a:t>A megosztható nyaralás, avagy így változott a turizmus a </a:t>
            </a:r>
            <a:r>
              <a:rPr lang="hu-HU" sz="1600" dirty="0" err="1"/>
              <a:t>sharing</a:t>
            </a:r>
            <a:r>
              <a:rPr lang="hu-HU" sz="1600" dirty="0"/>
              <a:t> </a:t>
            </a:r>
            <a:r>
              <a:rPr lang="hu-HU" sz="1600" dirty="0" err="1"/>
              <a:t>economy</a:t>
            </a:r>
            <a:r>
              <a:rPr lang="hu-HU" sz="1600" dirty="0"/>
              <a:t> korában </a:t>
            </a:r>
            <a:r>
              <a:rPr lang="hu-HU" sz="1600" dirty="0" smtClean="0"/>
              <a:t>– Konzulens: Kovács István</a:t>
            </a:r>
            <a:endParaRPr lang="hu-HU" sz="1600" dirty="0"/>
          </a:p>
          <a:p>
            <a:r>
              <a:rPr lang="hu-HU" sz="3200" dirty="0" smtClean="0"/>
              <a:t>III. díj: Váradi  Dorottya: </a:t>
            </a:r>
            <a:r>
              <a:rPr lang="hu-HU" sz="1600" dirty="0" smtClean="0"/>
              <a:t>Kijutós </a:t>
            </a:r>
            <a:r>
              <a:rPr lang="hu-HU" sz="1600" dirty="0"/>
              <a:t>szoba, mint szolgáltatás </a:t>
            </a:r>
            <a:r>
              <a:rPr lang="hu-HU" sz="1600" dirty="0" smtClean="0"/>
              <a:t>– Konzulens: Dr. Szalkai Zsuzsanna</a:t>
            </a:r>
          </a:p>
          <a:p>
            <a:r>
              <a:rPr lang="hu-HU" sz="3200" dirty="0" smtClean="0"/>
              <a:t>II. díj: </a:t>
            </a:r>
            <a:r>
              <a:rPr lang="hu-HU" sz="3200" dirty="0"/>
              <a:t>Borsos </a:t>
            </a:r>
            <a:r>
              <a:rPr lang="hu-HU" sz="3200" dirty="0" smtClean="0"/>
              <a:t>Bence </a:t>
            </a:r>
            <a:r>
              <a:rPr lang="hu-HU" sz="2000" dirty="0" smtClean="0"/>
              <a:t>(OTDK): </a:t>
            </a:r>
            <a:r>
              <a:rPr lang="hu-HU" sz="1600" dirty="0" smtClean="0"/>
              <a:t>Értékesítési </a:t>
            </a:r>
            <a:r>
              <a:rPr lang="hu-HU" sz="1600" dirty="0"/>
              <a:t>stratégiákat befolyásoló fogyasztói szokások és attitűdök az </a:t>
            </a:r>
            <a:r>
              <a:rPr lang="hu-HU" sz="1600" dirty="0" err="1"/>
              <a:t>FMCG-szektorban</a:t>
            </a:r>
            <a:r>
              <a:rPr lang="hu-HU" sz="1600" dirty="0"/>
              <a:t> – Kvalitatív és kvantitatív kutatás </a:t>
            </a:r>
            <a:r>
              <a:rPr lang="hu-HU" sz="1600" dirty="0" smtClean="0"/>
              <a:t>– Konzulens: Kovács István</a:t>
            </a:r>
            <a:endParaRPr lang="hu-HU" sz="1600" dirty="0"/>
          </a:p>
          <a:p>
            <a:r>
              <a:rPr lang="hu-HU" sz="3200" dirty="0" smtClean="0"/>
              <a:t>II. díj: Kolumbán Katalin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Mobil applikáció felhasználói körének bővítése új célcsoport bevezetésével </a:t>
            </a:r>
            <a:r>
              <a:rPr lang="hu-HU" sz="1600" dirty="0" smtClean="0"/>
              <a:t>– Konzulens: Magyar Mária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452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Marketing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I. díj: </a:t>
            </a:r>
            <a:r>
              <a:rPr lang="hu-HU" sz="3200" dirty="0"/>
              <a:t>Iványi </a:t>
            </a:r>
            <a:r>
              <a:rPr lang="hu-HU" sz="3200" dirty="0" smtClean="0"/>
              <a:t>Tamás </a:t>
            </a:r>
            <a:r>
              <a:rPr lang="hu-HU" sz="2000" dirty="0" smtClean="0"/>
              <a:t>(OTDK): </a:t>
            </a:r>
            <a:r>
              <a:rPr lang="hu-HU" sz="1600" dirty="0" smtClean="0"/>
              <a:t>Oszd </a:t>
            </a:r>
            <a:r>
              <a:rPr lang="hu-HU" sz="1600" dirty="0"/>
              <a:t>meg és </a:t>
            </a:r>
            <a:r>
              <a:rPr lang="hu-HU" sz="1600" dirty="0" err="1"/>
              <a:t>hashtagelj</a:t>
            </a:r>
            <a:r>
              <a:rPr lang="hu-HU" sz="1600" dirty="0"/>
              <a:t>! - A közönségrészvétel vizsgálata a fesztiválturizmusban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Petruska</a:t>
            </a:r>
            <a:r>
              <a:rPr lang="hu-HU" sz="1600" dirty="0" smtClean="0"/>
              <a:t> Ildikó</a:t>
            </a:r>
          </a:p>
          <a:p>
            <a:r>
              <a:rPr lang="hu-HU" sz="3200" dirty="0" smtClean="0"/>
              <a:t>I. díj: Králik Eszter </a:t>
            </a:r>
            <a:r>
              <a:rPr lang="hu-HU" sz="2000" dirty="0" smtClean="0"/>
              <a:t>(OTDK): </a:t>
            </a:r>
            <a:r>
              <a:rPr lang="hu-HU" sz="1600" dirty="0" smtClean="0"/>
              <a:t>Látássérültek </a:t>
            </a:r>
            <a:r>
              <a:rPr lang="hu-HU" sz="1600" dirty="0"/>
              <a:t>vásárlói magatartásának vizsgálata – Nehézségek és megoldási javaslatok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Petruska</a:t>
            </a:r>
            <a:r>
              <a:rPr lang="hu-HU" sz="1600" dirty="0" smtClean="0"/>
              <a:t> Ildikó </a:t>
            </a:r>
            <a:endParaRPr lang="hu-HU" sz="1600" dirty="0"/>
          </a:p>
          <a:p>
            <a:pPr lvl="0"/>
            <a:endParaRPr lang="hu-HU" sz="1600" dirty="0"/>
          </a:p>
          <a:p>
            <a:endParaRPr lang="hu-HU" sz="3200" dirty="0" smtClean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7425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Marketing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600" b="1" dirty="0" smtClean="0"/>
              <a:t>Menedzsment </a:t>
            </a:r>
            <a:r>
              <a:rPr lang="hu-HU" sz="3600" b="1" dirty="0"/>
              <a:t>és </a:t>
            </a:r>
            <a:r>
              <a:rPr lang="hu-HU" sz="3600" b="1" dirty="0" smtClean="0"/>
              <a:t>Vállalatgazdaságtan Tanszék </a:t>
            </a:r>
            <a:r>
              <a:rPr lang="hu-HU" sz="3600" dirty="0"/>
              <a:t>Marketing </a:t>
            </a:r>
            <a:r>
              <a:rPr lang="hu-HU" sz="3600" dirty="0" smtClean="0"/>
              <a:t>szakcsoportjának különdíja: </a:t>
            </a:r>
            <a:br>
              <a:rPr lang="hu-HU" sz="3600" dirty="0" smtClean="0"/>
            </a:br>
            <a:endParaRPr lang="hu-HU" sz="3600" dirty="0" smtClean="0"/>
          </a:p>
          <a:p>
            <a:pPr marL="457200" lvl="1" indent="0">
              <a:buNone/>
            </a:pPr>
            <a:r>
              <a:rPr lang="hu-HU" sz="3200" dirty="0" smtClean="0"/>
              <a:t>Králik Eszter: </a:t>
            </a:r>
            <a:r>
              <a:rPr lang="hu-HU" sz="2000" dirty="0" smtClean="0"/>
              <a:t>Látássérültek </a:t>
            </a:r>
            <a:r>
              <a:rPr lang="hu-HU" sz="2000" dirty="0"/>
              <a:t>vásárlói magatartásának vizsgálata – Nehézségek és megoldási javaslatok – Konzulens: Dr. </a:t>
            </a:r>
            <a:r>
              <a:rPr lang="hu-HU" sz="2000" dirty="0" err="1" smtClean="0"/>
              <a:t>Petruska</a:t>
            </a:r>
            <a:r>
              <a:rPr lang="hu-HU" sz="2000" dirty="0" smtClean="0"/>
              <a:t> </a:t>
            </a:r>
            <a:r>
              <a:rPr lang="hu-HU" sz="2000" dirty="0"/>
              <a:t>Ildikó 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393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Minőségmenedzsment és Üzleti Statisztika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lvl="0"/>
            <a:r>
              <a:rPr lang="hu-HU" sz="3200" dirty="0" smtClean="0"/>
              <a:t>Dicséret: </a:t>
            </a:r>
            <a:r>
              <a:rPr lang="hu-HU" sz="3200" dirty="0"/>
              <a:t>Fejes Dóra: </a:t>
            </a:r>
            <a:r>
              <a:rPr lang="hu-HU" sz="1600" dirty="0"/>
              <a:t>Minőségmenedzsment rendszer elemek fejlesztése egy autóipari beszállító vállalatnál </a:t>
            </a:r>
            <a:r>
              <a:rPr lang="hu-HU" sz="1600" dirty="0" smtClean="0"/>
              <a:t>– Konzulens: Dr. Topár József</a:t>
            </a:r>
          </a:p>
          <a:p>
            <a:r>
              <a:rPr lang="hu-HU" sz="3200" dirty="0" smtClean="0"/>
              <a:t>III. díj: </a:t>
            </a:r>
            <a:r>
              <a:rPr lang="hu-HU" sz="3200" dirty="0"/>
              <a:t>Csatár Rita: </a:t>
            </a:r>
            <a:r>
              <a:rPr lang="hu-HU" sz="1600" dirty="0"/>
              <a:t>Modellek és módszerek a minőség javítására a folyamatos javítás-fejlesztés fázisaiban </a:t>
            </a:r>
            <a:r>
              <a:rPr lang="hu-HU" sz="1600" dirty="0" smtClean="0"/>
              <a:t>– Konzulens: Dr. Szabó </a:t>
            </a:r>
            <a:r>
              <a:rPr lang="hu-HU" sz="1600" dirty="0"/>
              <a:t>Gábor </a:t>
            </a:r>
            <a:r>
              <a:rPr lang="hu-HU" sz="1600" dirty="0" smtClean="0"/>
              <a:t>Csaba</a:t>
            </a:r>
          </a:p>
          <a:p>
            <a:r>
              <a:rPr lang="hu-HU" sz="3200" dirty="0" smtClean="0"/>
              <a:t>III. díj: </a:t>
            </a:r>
            <a:r>
              <a:rPr lang="hu-HU" sz="3200" dirty="0" err="1" smtClean="0"/>
              <a:t>Surman</a:t>
            </a:r>
            <a:r>
              <a:rPr lang="hu-HU" sz="3200" dirty="0" smtClean="0"/>
              <a:t> </a:t>
            </a:r>
            <a:r>
              <a:rPr lang="hu-HU" sz="3200" dirty="0"/>
              <a:t>Vivien: </a:t>
            </a:r>
            <a:r>
              <a:rPr lang="hu-HU" sz="1600" dirty="0"/>
              <a:t>Minőségfejlesztési projekt a 77 Elektronika </a:t>
            </a:r>
            <a:r>
              <a:rPr lang="hu-HU" sz="1600" dirty="0" smtClean="0"/>
              <a:t>Kft-nél – Konzulens: Dr. Topár </a:t>
            </a:r>
            <a:r>
              <a:rPr lang="hu-HU" sz="1600" dirty="0"/>
              <a:t>József </a:t>
            </a:r>
            <a:endParaRPr lang="hu-HU" sz="1600" dirty="0" smtClean="0"/>
          </a:p>
          <a:p>
            <a:pPr marL="0" indent="0">
              <a:buNone/>
            </a:pPr>
            <a:endParaRPr lang="hu-HU" sz="3200" dirty="0" smtClean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8253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Minőségmenedzsment és Üzleti Statisztika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II</a:t>
            </a:r>
            <a:r>
              <a:rPr lang="hu-HU" sz="3200" dirty="0"/>
              <a:t>. díj: Juhász Enikő: </a:t>
            </a:r>
            <a:r>
              <a:rPr lang="hu-HU" sz="1600" dirty="0"/>
              <a:t>Vevőközpontúság korszerű támogatása CRM szoftver segítségével – Konzulens: </a:t>
            </a:r>
            <a:r>
              <a:rPr lang="hu-HU" sz="1600" dirty="0" err="1"/>
              <a:t>Bedzsula</a:t>
            </a:r>
            <a:r>
              <a:rPr lang="hu-HU" sz="1600" dirty="0"/>
              <a:t> </a:t>
            </a:r>
            <a:r>
              <a:rPr lang="hu-HU" sz="1600" dirty="0" smtClean="0"/>
              <a:t>Bálint</a:t>
            </a:r>
            <a:endParaRPr lang="hu-HU" sz="3200" dirty="0" smtClean="0"/>
          </a:p>
          <a:p>
            <a:r>
              <a:rPr lang="hu-HU" sz="3200" dirty="0" smtClean="0"/>
              <a:t>II. díj: </a:t>
            </a:r>
            <a:r>
              <a:rPr lang="hu-HU" sz="3200" dirty="0" err="1"/>
              <a:t>Surman</a:t>
            </a:r>
            <a:r>
              <a:rPr lang="hu-HU" sz="3200" dirty="0"/>
              <a:t> Vivien </a:t>
            </a:r>
            <a:r>
              <a:rPr lang="hu-HU" sz="2000" dirty="0"/>
              <a:t>(OTDK):</a:t>
            </a:r>
            <a:r>
              <a:rPr lang="hu-HU" sz="3200" dirty="0"/>
              <a:t> </a:t>
            </a:r>
            <a:r>
              <a:rPr lang="hu-HU" sz="1600" dirty="0"/>
              <a:t>Felsőoktatási szak minőség értékelési lehetőségei a műszaki menedzser szak példája alapján – Konzulens: Dr. Topár József</a:t>
            </a:r>
          </a:p>
          <a:p>
            <a:pPr lvl="0"/>
            <a:r>
              <a:rPr lang="hu-HU" sz="3200" dirty="0"/>
              <a:t>I. díj: Tóth Fanni </a:t>
            </a:r>
            <a:r>
              <a:rPr lang="hu-HU" sz="2000" dirty="0"/>
              <a:t>(OTDK): </a:t>
            </a:r>
            <a:r>
              <a:rPr lang="hu-HU" sz="1600" dirty="0"/>
              <a:t>Létezik-e „minőségi” szolgáltatás? A minőség mérhetőségének kérdései a szolgáltató ágazatban – Konzulens: Dr. Tóth Zsuzsanna Eszter</a:t>
            </a:r>
          </a:p>
          <a:p>
            <a:endParaRPr lang="hu-HU" sz="1600" dirty="0" smtClean="0"/>
          </a:p>
          <a:p>
            <a:pPr marL="0" indent="0">
              <a:buNone/>
            </a:pPr>
            <a:endParaRPr lang="hu-HU" sz="3200" dirty="0" smtClean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0338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Minőségmenedzsment és Üzleti Statisztika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600" b="1" dirty="0" smtClean="0"/>
              <a:t>Menedzsment </a:t>
            </a:r>
            <a:r>
              <a:rPr lang="hu-HU" sz="3600" b="1" dirty="0"/>
              <a:t>és </a:t>
            </a:r>
            <a:r>
              <a:rPr lang="hu-HU" sz="3600" b="1" dirty="0" smtClean="0"/>
              <a:t>Vállalatgazdaságtan Tanszék </a:t>
            </a:r>
            <a:r>
              <a:rPr lang="hu-HU" sz="3600" dirty="0"/>
              <a:t>Minőségmenedzsment és Üzleti Statisztika </a:t>
            </a:r>
            <a:r>
              <a:rPr lang="hu-HU" sz="3600" dirty="0" smtClean="0"/>
              <a:t>szakcsoportjának különdíja:</a:t>
            </a:r>
            <a:br>
              <a:rPr lang="hu-HU" sz="3600" dirty="0" smtClean="0"/>
            </a:br>
            <a:endParaRPr lang="hu-HU" sz="3600" dirty="0" smtClean="0"/>
          </a:p>
          <a:p>
            <a:pPr marL="457200" lvl="1" indent="0">
              <a:buNone/>
            </a:pPr>
            <a:r>
              <a:rPr lang="hu-HU" sz="3200" dirty="0" smtClean="0"/>
              <a:t>Tóth Fanni: </a:t>
            </a:r>
            <a:r>
              <a:rPr lang="hu-HU" sz="2000" dirty="0"/>
              <a:t>Létezik-e „minőségi” szolgáltatás? A minőség mérhetőségének kérdései a szolgáltató ágazatban – Konzulens: Dr. Tóth Zsuzsanna Eszter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739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Számvitel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lvl="0"/>
            <a:r>
              <a:rPr lang="hu-HU" sz="3200" dirty="0" smtClean="0"/>
              <a:t>Dicséret: </a:t>
            </a:r>
            <a:r>
              <a:rPr lang="hu-HU" sz="3200" dirty="0" err="1"/>
              <a:t>Kövesdi-Szabó</a:t>
            </a:r>
            <a:r>
              <a:rPr lang="hu-HU" sz="3200" dirty="0"/>
              <a:t> Éva: </a:t>
            </a:r>
            <a:r>
              <a:rPr lang="hu-HU" sz="1600" dirty="0"/>
              <a:t>Az adóreformok hatása adóbevételek alakulására és az ezeket befolyásoló tevékenységek, magatartások Magyarországon  2005-2014. </a:t>
            </a:r>
            <a:r>
              <a:rPr lang="hu-HU" sz="1600" dirty="0" smtClean="0"/>
              <a:t>– Konzulens: Dr. Lakatos </a:t>
            </a:r>
            <a:r>
              <a:rPr lang="hu-HU" sz="1600" dirty="0"/>
              <a:t>Mária </a:t>
            </a:r>
            <a:endParaRPr lang="hu-HU" sz="1600" dirty="0" smtClean="0"/>
          </a:p>
          <a:p>
            <a:pPr lvl="0"/>
            <a:r>
              <a:rPr lang="hu-HU" sz="3200" dirty="0" smtClean="0"/>
              <a:t>III. díj: </a:t>
            </a:r>
            <a:r>
              <a:rPr lang="hu-HU" sz="3200" dirty="0"/>
              <a:t>Peller Brigitta: </a:t>
            </a:r>
            <a:r>
              <a:rPr lang="hu-HU" sz="1600" dirty="0"/>
              <a:t>Angolszász és német folyamatszemlélet: Folyamat alapú költségszámítási és menedzsmentirányzatok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Laáb</a:t>
            </a:r>
            <a:r>
              <a:rPr lang="hu-HU" sz="1600" dirty="0" smtClean="0"/>
              <a:t> </a:t>
            </a:r>
            <a:r>
              <a:rPr lang="hu-HU" sz="1600" dirty="0"/>
              <a:t>Ágnes </a:t>
            </a:r>
            <a:endParaRPr lang="hu-HU" sz="1600" dirty="0" smtClean="0"/>
          </a:p>
          <a:p>
            <a:r>
              <a:rPr lang="hu-HU" sz="3200" dirty="0" smtClean="0"/>
              <a:t>II. díj: </a:t>
            </a:r>
            <a:r>
              <a:rPr lang="hu-HU" sz="3200" dirty="0" err="1"/>
              <a:t>Kamocsai</a:t>
            </a:r>
            <a:r>
              <a:rPr lang="hu-HU" sz="3200" dirty="0"/>
              <a:t> </a:t>
            </a:r>
            <a:r>
              <a:rPr lang="hu-HU" sz="3200" dirty="0" smtClean="0"/>
              <a:t>László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Autóipari beruházás beszámolóban megjelenő hatásainak elemzése a győri Audi gyár </a:t>
            </a:r>
            <a:r>
              <a:rPr lang="hu-HU" sz="1600" dirty="0" smtClean="0"/>
              <a:t>esetében – Konzulens: Dr. Karai Éva</a:t>
            </a:r>
            <a:endParaRPr lang="hu-HU" sz="1600" dirty="0"/>
          </a:p>
          <a:p>
            <a:r>
              <a:rPr lang="hu-HU" sz="3200" dirty="0" smtClean="0"/>
              <a:t>II. díj: </a:t>
            </a:r>
            <a:r>
              <a:rPr lang="hu-HU" sz="3200" dirty="0"/>
              <a:t>Vincze Annamária </a:t>
            </a:r>
            <a:r>
              <a:rPr lang="hu-HU" sz="2000" dirty="0"/>
              <a:t>(OTDK): </a:t>
            </a:r>
            <a:r>
              <a:rPr lang="hu-HU" sz="1600" dirty="0"/>
              <a:t>A Komárom-Esztergom megyei könyvviteli szolgáltató szektor múltja, jelene és jövője – Konzulens: Szívós </a:t>
            </a:r>
            <a:r>
              <a:rPr lang="hu-HU" sz="1600" dirty="0" smtClean="0"/>
              <a:t>László</a:t>
            </a:r>
            <a:endParaRPr lang="hu-HU" sz="3200" dirty="0" smtClean="0"/>
          </a:p>
          <a:p>
            <a:r>
              <a:rPr lang="hu-HU" sz="3200" dirty="0" smtClean="0"/>
              <a:t>I. díj: </a:t>
            </a:r>
            <a:r>
              <a:rPr lang="hu-HU" sz="3200" dirty="0" err="1"/>
              <a:t>Szerényi</a:t>
            </a:r>
            <a:r>
              <a:rPr lang="hu-HU" sz="3200" dirty="0"/>
              <a:t> </a:t>
            </a:r>
            <a:r>
              <a:rPr lang="hu-HU" sz="3200" dirty="0" smtClean="0"/>
              <a:t>Tibor </a:t>
            </a:r>
            <a:r>
              <a:rPr lang="hu-HU" sz="2000" dirty="0" smtClean="0"/>
              <a:t>(OTDK):</a:t>
            </a:r>
            <a:r>
              <a:rPr lang="hu-HU" sz="1600" dirty="0" smtClean="0"/>
              <a:t> </a:t>
            </a:r>
            <a:r>
              <a:rPr lang="hu-HU" sz="1600" dirty="0"/>
              <a:t>Amikor az árak elszállnak – </a:t>
            </a:r>
            <a:r>
              <a:rPr lang="hu-HU" sz="1600" dirty="0" err="1"/>
              <a:t>Wizz</a:t>
            </a:r>
            <a:r>
              <a:rPr lang="hu-HU" sz="1600" dirty="0"/>
              <a:t> Air diszkont légitársaság árazási stratégiájának empirikus elemzése </a:t>
            </a:r>
            <a:r>
              <a:rPr lang="hu-HU" sz="1600" dirty="0" smtClean="0"/>
              <a:t>– Konzulens: Szívós László</a:t>
            </a:r>
            <a:endParaRPr lang="hu-HU" sz="1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1598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Számvitel és Pénzügy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Dicséret: </a:t>
            </a:r>
            <a:r>
              <a:rPr lang="hu-HU" sz="3200" dirty="0"/>
              <a:t>Krisztián Veronika: </a:t>
            </a:r>
            <a:r>
              <a:rPr lang="hu-HU" sz="1600" dirty="0"/>
              <a:t>Hitelkockázat alapú érzékenységvizsgálat a magyar bankrendszerben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Lamanda</a:t>
            </a:r>
            <a:r>
              <a:rPr lang="hu-HU" sz="1600" dirty="0" smtClean="0"/>
              <a:t> Gabriella</a:t>
            </a:r>
          </a:p>
          <a:p>
            <a:pPr lvl="0"/>
            <a:r>
              <a:rPr lang="hu-HU" sz="3200" dirty="0" smtClean="0"/>
              <a:t>III. díj: </a:t>
            </a:r>
            <a:r>
              <a:rPr lang="hu-HU" sz="3200" dirty="0"/>
              <a:t>Pénzes Borbála Zsuzsanna: </a:t>
            </a:r>
            <a:r>
              <a:rPr lang="hu-HU" sz="1600" dirty="0"/>
              <a:t>FC </a:t>
            </a:r>
            <a:r>
              <a:rPr lang="hu-HU" sz="1600" dirty="0" err="1"/>
              <a:t>Bayern</a:t>
            </a:r>
            <a:r>
              <a:rPr lang="hu-HU" sz="1600" dirty="0"/>
              <a:t> München - Konszolidált beszámoló </a:t>
            </a:r>
            <a:r>
              <a:rPr lang="hu-HU" sz="1600" dirty="0" smtClean="0"/>
              <a:t>elemzés – Konzulens: Dr. Karai </a:t>
            </a:r>
            <a:r>
              <a:rPr lang="hu-HU" sz="1600" dirty="0"/>
              <a:t>Éva </a:t>
            </a:r>
            <a:endParaRPr lang="hu-HU" sz="1600" dirty="0" smtClean="0"/>
          </a:p>
          <a:p>
            <a:r>
              <a:rPr lang="hu-HU" sz="3200" dirty="0" smtClean="0"/>
              <a:t>II. díj: </a:t>
            </a:r>
            <a:r>
              <a:rPr lang="hu-HU" sz="3200" dirty="0" err="1"/>
              <a:t>Himer</a:t>
            </a:r>
            <a:r>
              <a:rPr lang="hu-HU" sz="3200" dirty="0"/>
              <a:t> Nóra </a:t>
            </a:r>
            <a:r>
              <a:rPr lang="hu-HU" sz="3200" dirty="0" smtClean="0"/>
              <a:t>Vivien </a:t>
            </a:r>
            <a:r>
              <a:rPr lang="hu-HU" sz="2000" dirty="0" smtClean="0"/>
              <a:t>(OTDK): </a:t>
            </a:r>
            <a:r>
              <a:rPr lang="hu-HU" sz="1600" dirty="0" smtClean="0"/>
              <a:t>Az </a:t>
            </a:r>
            <a:r>
              <a:rPr lang="hu-HU" sz="1600" dirty="0"/>
              <a:t>Audi Hungária Motor Kft. komplex elemzése hazai és nemzetközi viszonylatban a beszámolók tükrében </a:t>
            </a:r>
            <a:r>
              <a:rPr lang="hu-HU" sz="1600" dirty="0" smtClean="0"/>
              <a:t>– Konzulens: Szívós László </a:t>
            </a:r>
          </a:p>
          <a:p>
            <a:r>
              <a:rPr lang="hu-HU" sz="3200" dirty="0" smtClean="0"/>
              <a:t>II. díj: Tóth Réka </a:t>
            </a:r>
            <a:r>
              <a:rPr lang="hu-HU" sz="2000" dirty="0" smtClean="0"/>
              <a:t>(OTDK): </a:t>
            </a:r>
            <a:r>
              <a:rPr lang="hu-HU" sz="1600" dirty="0" smtClean="0"/>
              <a:t>Az </a:t>
            </a:r>
            <a:r>
              <a:rPr lang="hu-HU" sz="1600" dirty="0"/>
              <a:t>idegenforgalom szerepe a nemzetgazdaságban a Magyar Turizmus </a:t>
            </a:r>
            <a:r>
              <a:rPr lang="hu-HU" sz="1600" dirty="0" err="1"/>
              <a:t>Zrt</a:t>
            </a:r>
            <a:r>
              <a:rPr lang="hu-HU" sz="1600" dirty="0"/>
              <a:t>. számviteli elemzésének </a:t>
            </a:r>
            <a:r>
              <a:rPr lang="hu-HU" sz="1600" dirty="0" smtClean="0"/>
              <a:t>tükrében – Konzulens: Dr. Karai </a:t>
            </a:r>
            <a:r>
              <a:rPr lang="hu-HU" sz="1600" dirty="0"/>
              <a:t>Éva </a:t>
            </a:r>
            <a:endParaRPr lang="hu-HU" sz="1600" dirty="0" smtClean="0"/>
          </a:p>
          <a:p>
            <a:pPr lvl="0"/>
            <a:r>
              <a:rPr lang="hu-HU" sz="3200" dirty="0" smtClean="0"/>
              <a:t>I. díj: </a:t>
            </a:r>
            <a:r>
              <a:rPr lang="hu-HU" sz="3200" dirty="0"/>
              <a:t>Dávid </a:t>
            </a:r>
            <a:r>
              <a:rPr lang="hu-HU" sz="3200" dirty="0" smtClean="0"/>
              <a:t>Csenge </a:t>
            </a:r>
            <a:r>
              <a:rPr lang="hu-HU" sz="2000" dirty="0" smtClean="0"/>
              <a:t>(OTDK): </a:t>
            </a:r>
            <a:r>
              <a:rPr lang="hu-HU" sz="1600" dirty="0" smtClean="0"/>
              <a:t>A </a:t>
            </a:r>
            <a:r>
              <a:rPr lang="hu-HU" sz="1600" dirty="0"/>
              <a:t>magyar és a német számviteli rendszer összehasonlító elemzése </a:t>
            </a:r>
            <a:r>
              <a:rPr lang="hu-HU" sz="1600" dirty="0" smtClean="0"/>
              <a:t>– Konzulens: Dr. Karai </a:t>
            </a:r>
            <a:r>
              <a:rPr lang="hu-HU" sz="1600" dirty="0"/>
              <a:t>Éva 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954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Szervezetek és Folyamatok Menedzsmentje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III. díj: </a:t>
            </a:r>
            <a:r>
              <a:rPr lang="hu-HU" sz="3200" dirty="0" err="1"/>
              <a:t>Biróczky</a:t>
            </a:r>
            <a:r>
              <a:rPr lang="hu-HU" sz="3200" dirty="0"/>
              <a:t> Emese: </a:t>
            </a:r>
            <a:r>
              <a:rPr lang="hu-HU" sz="1600" dirty="0"/>
              <a:t>Projekt kockázatmenedzsment a FUTÁR projekt </a:t>
            </a:r>
            <a:r>
              <a:rPr lang="hu-HU" sz="1600" dirty="0" smtClean="0"/>
              <a:t>szemszögéből – Konzulens: Dr. Sebestyén Zoltán</a:t>
            </a:r>
            <a:endParaRPr lang="hu-HU" sz="3200" dirty="0"/>
          </a:p>
          <a:p>
            <a:r>
              <a:rPr lang="hu-HU" sz="3200" dirty="0" smtClean="0"/>
              <a:t>III. díj: </a:t>
            </a:r>
            <a:r>
              <a:rPr lang="hu-HU" sz="3200" dirty="0"/>
              <a:t>Kovács Cintia: </a:t>
            </a:r>
            <a:r>
              <a:rPr lang="hu-HU" sz="1600" dirty="0"/>
              <a:t>Kompetencia alapú munkaerőpiac - a munka jövőjének </a:t>
            </a:r>
            <a:r>
              <a:rPr lang="hu-HU" sz="1600" dirty="0" smtClean="0"/>
              <a:t>kihívásai – Konzulens: Dr. </a:t>
            </a:r>
            <a:r>
              <a:rPr lang="hu-HU" sz="1600" dirty="0" err="1" smtClean="0"/>
              <a:t>Finna</a:t>
            </a:r>
            <a:r>
              <a:rPr lang="hu-HU" sz="1600" dirty="0" smtClean="0"/>
              <a:t> Henrietta</a:t>
            </a:r>
          </a:p>
          <a:p>
            <a:r>
              <a:rPr lang="hu-HU" sz="3200" dirty="0" smtClean="0"/>
              <a:t>II. díj: </a:t>
            </a:r>
            <a:r>
              <a:rPr lang="hu-HU" sz="3200" dirty="0"/>
              <a:t>Horváth </a:t>
            </a:r>
            <a:r>
              <a:rPr lang="hu-HU" sz="3200" dirty="0" smtClean="0"/>
              <a:t>Anna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/>
              <a:t>A </a:t>
            </a:r>
            <a:r>
              <a:rPr lang="hu-HU" sz="1600" dirty="0" err="1"/>
              <a:t>BorgWarner</a:t>
            </a:r>
            <a:r>
              <a:rPr lang="hu-HU" sz="1600" dirty="0"/>
              <a:t> autóipari alkatrészgyártó vállalat anyagszükséglet-tervezési rendszerének vizsgálata </a:t>
            </a:r>
            <a:r>
              <a:rPr lang="hu-HU" sz="1600" dirty="0" smtClean="0"/>
              <a:t>– Konzulens: Dr. Koltai Tamás</a:t>
            </a:r>
          </a:p>
          <a:p>
            <a:r>
              <a:rPr lang="hu-HU" sz="3200" dirty="0" smtClean="0"/>
              <a:t>II. díj: </a:t>
            </a:r>
            <a:r>
              <a:rPr lang="hu-HU" sz="3200" dirty="0"/>
              <a:t>Széll Anna </a:t>
            </a:r>
            <a:r>
              <a:rPr lang="hu-HU" sz="3200" dirty="0" smtClean="0"/>
              <a:t>Dorka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1600" dirty="0" err="1"/>
              <a:t>iSTYLE</a:t>
            </a:r>
            <a:r>
              <a:rPr lang="hu-HU" sz="1600" dirty="0"/>
              <a:t> Hungary és a fluktuáció mint menedzsmentprobléma: Kész a szervezet a </a:t>
            </a:r>
            <a:r>
              <a:rPr lang="hu-HU" sz="1600" dirty="0" smtClean="0"/>
              <a:t>változásra? – Konzulens: Pádár Katalin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8477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Szervezetek és Folyamatok Menedzsmentje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/>
              <a:t>I. díj: Barcsay Zsombor </a:t>
            </a:r>
            <a:r>
              <a:rPr lang="hu-HU" sz="2000" dirty="0"/>
              <a:t>(OTDK): A </a:t>
            </a:r>
            <a:r>
              <a:rPr lang="hu-HU" sz="2000" dirty="0" err="1"/>
              <a:t>Müpa</a:t>
            </a:r>
            <a:r>
              <a:rPr lang="hu-HU" sz="2000" dirty="0"/>
              <a:t> Budapest Kft. szervezetének bemutatása és változtatási kapacitásának vizsgálata – Konzulens: Dr. Pataki </a:t>
            </a:r>
            <a:r>
              <a:rPr lang="hu-HU" sz="2000" dirty="0" smtClean="0"/>
              <a:t>Béla</a:t>
            </a:r>
            <a:endParaRPr lang="hu-HU" sz="2000" dirty="0"/>
          </a:p>
          <a:p>
            <a:r>
              <a:rPr lang="hu-HU" sz="3200" dirty="0" smtClean="0"/>
              <a:t>I. díj: </a:t>
            </a:r>
            <a:r>
              <a:rPr lang="hu-HU" sz="3200" dirty="0" err="1"/>
              <a:t>Faller</a:t>
            </a:r>
            <a:r>
              <a:rPr lang="hu-HU" sz="3200" dirty="0"/>
              <a:t> </a:t>
            </a:r>
            <a:r>
              <a:rPr lang="hu-HU" sz="3200" dirty="0" smtClean="0"/>
              <a:t>Nóra </a:t>
            </a:r>
            <a:r>
              <a:rPr lang="hu-HU" sz="2000" dirty="0" smtClean="0"/>
              <a:t>(OTDK):</a:t>
            </a:r>
            <a:r>
              <a:rPr lang="hu-HU" sz="3200" dirty="0" smtClean="0"/>
              <a:t> </a:t>
            </a:r>
            <a:r>
              <a:rPr lang="hu-HU" sz="2000" dirty="0"/>
              <a:t>Hatékony vállalati projektportfólió-menedzsment rendszer kialakítása és alkalmazása – Konzulens: Dr. Sebestyén Zoltán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3197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Szervezetek és Folyamatok Menedzsmentje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560890" cy="4392488"/>
          </a:xfrm>
        </p:spPr>
        <p:txBody>
          <a:bodyPr>
            <a:noAutofit/>
          </a:bodyPr>
          <a:lstStyle/>
          <a:p>
            <a:r>
              <a:rPr lang="hu-HU" sz="3600" b="1" dirty="0" smtClean="0"/>
              <a:t>Menedzsment </a:t>
            </a:r>
            <a:r>
              <a:rPr lang="hu-HU" sz="3600" b="1" dirty="0"/>
              <a:t>és </a:t>
            </a:r>
            <a:r>
              <a:rPr lang="hu-HU" sz="3600" b="1" dirty="0" smtClean="0"/>
              <a:t>Vállalatgazdaságtan Tanszék </a:t>
            </a:r>
            <a:r>
              <a:rPr lang="hu-HU" sz="3600" dirty="0" smtClean="0"/>
              <a:t>Menedzsment szakcsoportjának különdíja:</a:t>
            </a:r>
            <a:br>
              <a:rPr lang="hu-HU" sz="3600" dirty="0" smtClean="0"/>
            </a:br>
            <a:endParaRPr lang="hu-HU" sz="3600" dirty="0" smtClean="0"/>
          </a:p>
          <a:p>
            <a:pPr marL="457200" lvl="1" indent="0">
              <a:buNone/>
            </a:pPr>
            <a:r>
              <a:rPr lang="hu-HU" sz="3200" dirty="0" smtClean="0"/>
              <a:t>Barcsay Zsombor: </a:t>
            </a:r>
            <a:r>
              <a:rPr lang="hu-HU" sz="2000" dirty="0" smtClean="0"/>
              <a:t>A </a:t>
            </a:r>
            <a:r>
              <a:rPr lang="hu-HU" sz="2000" dirty="0" err="1"/>
              <a:t>Müpa</a:t>
            </a:r>
            <a:r>
              <a:rPr lang="hu-HU" sz="2000" dirty="0"/>
              <a:t> Budapest Kft. szervezetének bemutatása és változtatási </a:t>
            </a:r>
            <a:r>
              <a:rPr lang="hu-HU" sz="2000" dirty="0" smtClean="0"/>
              <a:t>kapacitásának </a:t>
            </a:r>
            <a:r>
              <a:rPr lang="hu-HU" sz="2000" dirty="0"/>
              <a:t>vizsgálata – Konzulens: Dr. Pataki Béla</a:t>
            </a:r>
            <a:br>
              <a:rPr lang="hu-HU" sz="2000" dirty="0"/>
            </a:br>
            <a:r>
              <a:rPr lang="hu-HU" sz="3200" dirty="0" smtClean="0"/>
              <a:t/>
            </a:r>
            <a:br>
              <a:rPr lang="hu-HU" sz="3200" dirty="0" smtClean="0"/>
            </a:br>
            <a:endParaRPr lang="hu-HU" sz="32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394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Szervezetek és Folyamatok Menedzsmentje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560890" cy="4392488"/>
          </a:xfrm>
        </p:spPr>
        <p:txBody>
          <a:bodyPr>
            <a:noAutofit/>
          </a:bodyPr>
          <a:lstStyle/>
          <a:p>
            <a:r>
              <a:rPr lang="hu-HU" sz="3600" b="1" dirty="0" smtClean="0"/>
              <a:t>Menedzsment </a:t>
            </a:r>
            <a:r>
              <a:rPr lang="hu-HU" sz="3600" b="1" dirty="0"/>
              <a:t>és </a:t>
            </a:r>
            <a:r>
              <a:rPr lang="hu-HU" sz="3600" b="1" dirty="0" smtClean="0"/>
              <a:t>Vállalatgazdaságtan Tanszék </a:t>
            </a:r>
            <a:r>
              <a:rPr lang="hu-HU" sz="3600" dirty="0"/>
              <a:t>Termelésmenedzsment</a:t>
            </a:r>
            <a:r>
              <a:rPr lang="hu-HU" sz="3600" dirty="0" smtClean="0"/>
              <a:t> szakcsoportjának különdíja:</a:t>
            </a:r>
            <a:br>
              <a:rPr lang="hu-HU" sz="3600" dirty="0" smtClean="0"/>
            </a:br>
            <a:endParaRPr lang="hu-HU" sz="3600" dirty="0" smtClean="0"/>
          </a:p>
          <a:p>
            <a:pPr marL="457200" lvl="1" indent="0">
              <a:buNone/>
            </a:pPr>
            <a:r>
              <a:rPr lang="hu-HU" sz="3200" dirty="0" err="1" smtClean="0"/>
              <a:t>Faller</a:t>
            </a:r>
            <a:r>
              <a:rPr lang="hu-HU" sz="3200" dirty="0" smtClean="0"/>
              <a:t> </a:t>
            </a:r>
            <a:r>
              <a:rPr lang="hu-HU" sz="3200" dirty="0"/>
              <a:t>Nóra: </a:t>
            </a:r>
            <a:r>
              <a:rPr lang="hu-HU" sz="2000" dirty="0"/>
              <a:t>Hatékony vállalati projektportfólió-menedzsment rendszer kialakítása és alkalmazása – Konzulens: Dr. Sebestyén Zoltán</a:t>
            </a:r>
          </a:p>
          <a:p>
            <a:endParaRPr lang="hu-HU" sz="3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9536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Menedzsment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Szekciók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  <p:sp>
        <p:nvSpPr>
          <p:cNvPr id="7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488882" cy="4392488"/>
          </a:xfrm>
        </p:spPr>
        <p:txBody>
          <a:bodyPr>
            <a:noAutofit/>
          </a:bodyPr>
          <a:lstStyle/>
          <a:p>
            <a:r>
              <a:rPr lang="hu-HU" sz="3600" b="1" dirty="0" smtClean="0"/>
              <a:t>Management Szakkollégium (MSZK) </a:t>
            </a:r>
            <a:r>
              <a:rPr lang="hu-HU" sz="3600" dirty="0" smtClean="0"/>
              <a:t>különdíja:</a:t>
            </a:r>
          </a:p>
          <a:p>
            <a:pPr marL="993775" lvl="1" indent="0">
              <a:buNone/>
              <a:tabLst>
                <a:tab pos="901700" algn="l"/>
                <a:tab pos="2159000" algn="l"/>
              </a:tabLst>
            </a:pPr>
            <a:r>
              <a:rPr lang="hu-HU" sz="3600" dirty="0" smtClean="0"/>
              <a:t>Barcsay</a:t>
            </a:r>
            <a:r>
              <a:rPr lang="hu-HU" sz="2800" dirty="0" smtClean="0"/>
              <a:t> </a:t>
            </a:r>
            <a:r>
              <a:rPr lang="hu-HU" sz="3200" dirty="0" smtClean="0"/>
              <a:t>Zsombor</a:t>
            </a:r>
            <a:r>
              <a:rPr lang="hu-HU" sz="2800" dirty="0" smtClean="0"/>
              <a:t>: </a:t>
            </a:r>
            <a:r>
              <a:rPr lang="hu-HU" sz="2000" dirty="0" smtClean="0"/>
              <a:t>A </a:t>
            </a:r>
            <a:r>
              <a:rPr lang="hu-HU" sz="2000" dirty="0" err="1" smtClean="0"/>
              <a:t>Müpa</a:t>
            </a:r>
            <a:r>
              <a:rPr lang="hu-HU" sz="2000" dirty="0" smtClean="0"/>
              <a:t> Budapest Kft. szervezetének bemutatása és változtatási kapacitásának vizsgálata – Konzulens: Dr. Pataki Béla </a:t>
            </a:r>
          </a:p>
          <a:p>
            <a:pPr marL="993775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 smtClean="0">
                <a:solidFill>
                  <a:prstClr val="black"/>
                </a:solidFill>
              </a:rPr>
              <a:t>(</a:t>
            </a:r>
            <a:r>
              <a:rPr lang="hu-HU" sz="2800" dirty="0"/>
              <a:t>Szervezetek és Folyamatok </a:t>
            </a:r>
            <a:r>
              <a:rPr lang="hu-HU" sz="2800" dirty="0" smtClean="0"/>
              <a:t>Menedzsmentje szekció</a:t>
            </a:r>
            <a:r>
              <a:rPr lang="hu-HU" sz="2800" dirty="0" smtClean="0">
                <a:solidFill>
                  <a:prstClr val="black"/>
                </a:solidFill>
              </a:rPr>
              <a:t>)</a:t>
            </a:r>
          </a:p>
          <a:p>
            <a:endParaRPr lang="hu-HU" sz="3600" dirty="0" smtClean="0"/>
          </a:p>
        </p:txBody>
      </p:sp>
      <p:pic>
        <p:nvPicPr>
          <p:cNvPr id="4098" name="Picture 2" descr="https://docs.google.com/uc?export=download&amp;id=0B2-r1zzKjqu2U1JwamVtNkVJeEU&amp;revid=0B2-r1zzKjqu2eWlKUnpxWDlsZ2tjWDFJckVqNExnT0dud2VNPQ"/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4365299"/>
            <a:ext cx="19050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85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Testnevelés- és Sporttudomány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r>
              <a:rPr lang="hu-HU" sz="3200" dirty="0" smtClean="0"/>
              <a:t>Dicséret: </a:t>
            </a:r>
            <a:r>
              <a:rPr lang="hu-HU" sz="3200" dirty="0"/>
              <a:t>Rácz László: </a:t>
            </a:r>
            <a:r>
              <a:rPr lang="hu-HU" sz="1600" dirty="0"/>
              <a:t>Sportiroda-hálózat és szabadidősport a felsőoktatásban </a:t>
            </a:r>
            <a:r>
              <a:rPr lang="hu-HU" sz="1600" dirty="0" smtClean="0"/>
              <a:t>– Konzulensek: Bartha Zsolt és </a:t>
            </a:r>
            <a:r>
              <a:rPr lang="hu-HU" sz="1600" dirty="0"/>
              <a:t>Molnár </a:t>
            </a:r>
            <a:r>
              <a:rPr lang="hu-HU" sz="1600" dirty="0" smtClean="0"/>
              <a:t>István</a:t>
            </a:r>
          </a:p>
          <a:p>
            <a:pPr lvl="0"/>
            <a:r>
              <a:rPr lang="hu-HU" sz="3200" dirty="0" smtClean="0"/>
              <a:t>III. díj: </a:t>
            </a:r>
            <a:r>
              <a:rPr lang="hu-HU" sz="3200" dirty="0" err="1"/>
              <a:t>Heltay</a:t>
            </a:r>
            <a:r>
              <a:rPr lang="hu-HU" sz="3200" dirty="0"/>
              <a:t> Attila, Pádár </a:t>
            </a:r>
            <a:r>
              <a:rPr lang="hu-HU" sz="3200" dirty="0" smtClean="0"/>
              <a:t>Péter</a:t>
            </a:r>
            <a:r>
              <a:rPr lang="hu-HU" sz="3200" dirty="0"/>
              <a:t>:</a:t>
            </a:r>
            <a:r>
              <a:rPr lang="hu-HU" sz="3200" dirty="0" smtClean="0"/>
              <a:t> </a:t>
            </a:r>
            <a:r>
              <a:rPr lang="hu-HU" sz="1600" dirty="0"/>
              <a:t>A sportmászás különböző formáinak hatása a szervezetre </a:t>
            </a:r>
            <a:r>
              <a:rPr lang="hu-HU" sz="1600" dirty="0" smtClean="0"/>
              <a:t>– Konzulens: </a:t>
            </a:r>
            <a:r>
              <a:rPr lang="hu-HU" sz="1600" dirty="0" err="1" smtClean="0"/>
              <a:t>Hellner</a:t>
            </a:r>
            <a:r>
              <a:rPr lang="hu-HU" sz="1600" dirty="0" smtClean="0"/>
              <a:t> Szelina</a:t>
            </a:r>
          </a:p>
          <a:p>
            <a:pPr lvl="0"/>
            <a:r>
              <a:rPr lang="hu-HU" sz="3200" dirty="0" smtClean="0"/>
              <a:t>II. díj: </a:t>
            </a:r>
            <a:r>
              <a:rPr lang="hu-HU" sz="3200" dirty="0"/>
              <a:t>Pap </a:t>
            </a:r>
            <a:r>
              <a:rPr lang="hu-HU" sz="3200" dirty="0" smtClean="0"/>
              <a:t>Nóra: </a:t>
            </a:r>
            <a:r>
              <a:rPr lang="hu-HU" sz="1600" dirty="0"/>
              <a:t>Egészséges élet az egyetemen </a:t>
            </a:r>
            <a:r>
              <a:rPr lang="hu-HU" sz="1600" dirty="0" smtClean="0"/>
              <a:t>– Konzulens: Molnár István</a:t>
            </a:r>
          </a:p>
          <a:p>
            <a:r>
              <a:rPr lang="hu-HU" sz="3200" dirty="0" smtClean="0"/>
              <a:t>I. díj: </a:t>
            </a:r>
            <a:r>
              <a:rPr lang="hu-HU" sz="3200" dirty="0"/>
              <a:t>Kókai </a:t>
            </a:r>
            <a:r>
              <a:rPr lang="hu-HU" sz="3200" dirty="0" smtClean="0"/>
              <a:t>András </a:t>
            </a:r>
            <a:r>
              <a:rPr lang="hu-HU" sz="2000" dirty="0" smtClean="0"/>
              <a:t>(OTDK): </a:t>
            </a:r>
            <a:r>
              <a:rPr lang="hu-HU" sz="1600" dirty="0" smtClean="0"/>
              <a:t>Okos </a:t>
            </a:r>
            <a:r>
              <a:rPr lang="hu-HU" sz="1600" dirty="0" err="1"/>
              <a:t>Mászófal</a:t>
            </a:r>
            <a:r>
              <a:rPr lang="hu-HU" sz="1600" dirty="0"/>
              <a:t> </a:t>
            </a:r>
            <a:r>
              <a:rPr lang="hu-HU" sz="1600" dirty="0" smtClean="0"/>
              <a:t>Tervezés – Konzulensek: Bartha Zsolt és Molnár István</a:t>
            </a:r>
          </a:p>
          <a:p>
            <a:r>
              <a:rPr lang="hu-HU" sz="3200" dirty="0" smtClean="0"/>
              <a:t>I. díj: </a:t>
            </a:r>
            <a:r>
              <a:rPr lang="hu-HU" sz="3200" dirty="0"/>
              <a:t>Pető </a:t>
            </a:r>
            <a:r>
              <a:rPr lang="hu-HU" sz="3200" dirty="0" smtClean="0"/>
              <a:t>Levente </a:t>
            </a:r>
            <a:r>
              <a:rPr lang="hu-HU" sz="2000" dirty="0" smtClean="0"/>
              <a:t>(OTDK): </a:t>
            </a:r>
            <a:r>
              <a:rPr lang="hu-HU" sz="1600" dirty="0" err="1" smtClean="0"/>
              <a:t>EnerGYM</a:t>
            </a:r>
            <a:r>
              <a:rPr lang="hu-HU" sz="1600" dirty="0" smtClean="0"/>
              <a:t> </a:t>
            </a:r>
            <a:r>
              <a:rPr lang="hu-HU" sz="1600" dirty="0"/>
              <a:t> </a:t>
            </a:r>
            <a:r>
              <a:rPr lang="hu-HU" sz="1600" dirty="0" smtClean="0"/>
              <a:t>- Konzulens: Molnár István</a:t>
            </a:r>
            <a:endParaRPr lang="hu-HU" sz="1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9802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Üzleti Jog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 lvl="0"/>
            <a:r>
              <a:rPr lang="hu-HU" sz="3200" dirty="0" smtClean="0"/>
              <a:t>III. díj: </a:t>
            </a:r>
            <a:r>
              <a:rPr lang="hu-HU" sz="3200" dirty="0"/>
              <a:t>Filep Anita: </a:t>
            </a:r>
            <a:r>
              <a:rPr lang="hu-HU" sz="1600" dirty="0"/>
              <a:t>Súlycsökkentésre vonatkozó ígéret a reklámokban -  fogyasztói tudatosság, jogi </a:t>
            </a:r>
            <a:r>
              <a:rPr lang="hu-HU" sz="1600" dirty="0" smtClean="0"/>
              <a:t>védelem – Konzulens: Dr. Pázmándi Kinga</a:t>
            </a:r>
          </a:p>
          <a:p>
            <a:pPr lvl="0"/>
            <a:r>
              <a:rPr lang="hu-HU" sz="3200" dirty="0" smtClean="0"/>
              <a:t>II. díj: </a:t>
            </a:r>
            <a:r>
              <a:rPr lang="hu-HU" sz="3200" dirty="0" err="1"/>
              <a:t>Duljánszki</a:t>
            </a:r>
            <a:r>
              <a:rPr lang="hu-HU" sz="3200" dirty="0"/>
              <a:t>  Evelin:</a:t>
            </a:r>
            <a:r>
              <a:rPr lang="hu-HU" sz="1600" dirty="0"/>
              <a:t> Az üzletrész átszállásának néhány szabályozási és gyakorlati összefüggése az új Ptk. </a:t>
            </a:r>
            <a:r>
              <a:rPr lang="hu-HU" sz="1600" dirty="0" smtClean="0"/>
              <a:t>Alapján – Konzulens: Dr. Pázmándi Kinga</a:t>
            </a:r>
          </a:p>
          <a:p>
            <a:pPr lvl="0"/>
            <a:r>
              <a:rPr lang="hu-HU" sz="3200" dirty="0" smtClean="0"/>
              <a:t>I. díj: </a:t>
            </a:r>
            <a:r>
              <a:rPr lang="hu-HU" sz="3200" dirty="0"/>
              <a:t>Cser Linda: </a:t>
            </a:r>
            <a:r>
              <a:rPr lang="hu-HU" sz="1600" dirty="0"/>
              <a:t>Egységes fogyasztóvédelmi rendszer felé? Európai jogegységesítés - holland válaszok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Verebics</a:t>
            </a:r>
            <a:r>
              <a:rPr lang="hu-HU" sz="1600" dirty="0" smtClean="0"/>
              <a:t> </a:t>
            </a:r>
            <a:r>
              <a:rPr lang="hu-HU" sz="1600" dirty="0"/>
              <a:t>János 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9857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Üzleti Jog </a:t>
            </a:r>
            <a:r>
              <a:rPr lang="hu-HU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Szekció</a:t>
            </a:r>
            <a:endParaRPr lang="hu-HU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endParaRPr lang="hu-HU" sz="3200" dirty="0" smtClean="0"/>
          </a:p>
          <a:p>
            <a:r>
              <a:rPr lang="hu-HU" sz="3600" b="1" dirty="0" smtClean="0"/>
              <a:t>Üzleti Jog Tanszék </a:t>
            </a:r>
            <a:r>
              <a:rPr lang="hu-HU" sz="3600" dirty="0" smtClean="0"/>
              <a:t>különdíjai:</a:t>
            </a:r>
          </a:p>
          <a:p>
            <a:pPr marL="809625" lvl="1" indent="-352425">
              <a:buFont typeface="Calibri" panose="020F0502020204030204" pitchFamily="34" charset="0"/>
              <a:buChar char="−"/>
            </a:pPr>
            <a:r>
              <a:rPr lang="hu-HU" sz="3200" dirty="0"/>
              <a:t>Év témája </a:t>
            </a:r>
            <a:r>
              <a:rPr lang="hu-HU" sz="3200" dirty="0" smtClean="0"/>
              <a:t>különdíj</a:t>
            </a:r>
          </a:p>
          <a:p>
            <a:pPr marL="457200" lvl="1" indent="0">
              <a:buNone/>
            </a:pPr>
            <a:r>
              <a:rPr lang="hu-HU" sz="3200" dirty="0"/>
              <a:t>Pusztai Mátyás: </a:t>
            </a:r>
            <a:r>
              <a:rPr lang="hu-HU" sz="1600" dirty="0"/>
              <a:t>A sport közjogi és magánjogi területei valamint a labdarúgás magyar és európai jogi </a:t>
            </a:r>
            <a:r>
              <a:rPr lang="hu-HU" sz="1600" dirty="0" smtClean="0"/>
              <a:t>szabályozása – Konzulens: Dr. </a:t>
            </a:r>
            <a:r>
              <a:rPr lang="hu-HU" sz="1600" dirty="0" err="1" smtClean="0"/>
              <a:t>Verebics</a:t>
            </a:r>
            <a:r>
              <a:rPr lang="hu-HU" sz="1600" dirty="0" smtClean="0"/>
              <a:t> János</a:t>
            </a:r>
            <a:endParaRPr lang="hu-HU" sz="1600" dirty="0"/>
          </a:p>
          <a:p>
            <a:pPr marL="809625" lvl="1" indent="-352425">
              <a:buFont typeface="Calibri" panose="020F0502020204030204" pitchFamily="34" charset="0"/>
              <a:buChar char="−"/>
            </a:pPr>
            <a:r>
              <a:rPr lang="hu-HU" sz="3200" dirty="0"/>
              <a:t>Nemzetközi </a:t>
            </a:r>
            <a:r>
              <a:rPr lang="hu-HU" sz="3200" dirty="0" smtClean="0"/>
              <a:t>különdíj</a:t>
            </a:r>
          </a:p>
          <a:p>
            <a:pPr marL="457200" lvl="1" indent="0">
              <a:buNone/>
            </a:pPr>
            <a:r>
              <a:rPr lang="hu-HU" sz="3200" dirty="0" err="1"/>
              <a:t>Nebehaj</a:t>
            </a:r>
            <a:r>
              <a:rPr lang="hu-HU" sz="3200" dirty="0"/>
              <a:t> Balázs: </a:t>
            </a:r>
            <a:r>
              <a:rPr lang="hu-HU" sz="1600" dirty="0"/>
              <a:t>Oroszország és a nemzetközi </a:t>
            </a:r>
            <a:r>
              <a:rPr lang="hu-HU" sz="1600" dirty="0" err="1"/>
              <a:t>légijog</a:t>
            </a:r>
            <a:r>
              <a:rPr lang="hu-HU" sz="1600" dirty="0"/>
              <a:t>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Verebics</a:t>
            </a:r>
            <a:r>
              <a:rPr lang="hu-HU" sz="1600" dirty="0" smtClean="0"/>
              <a:t> János</a:t>
            </a:r>
            <a:endParaRPr lang="hu-HU" sz="1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222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Idegen Nyelvi Nyelvészeti, (</a:t>
            </a:r>
            <a:r>
              <a:rPr lang="hu-HU" b="1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Inter</a:t>
            </a:r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)kulturális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3200" dirty="0" smtClean="0"/>
              <a:t>Dicséret: </a:t>
            </a:r>
            <a:r>
              <a:rPr lang="hu-HU" sz="3200" dirty="0"/>
              <a:t>Nagy Anita: </a:t>
            </a:r>
            <a:r>
              <a:rPr lang="hu-HU" sz="1600" dirty="0"/>
              <a:t>Az Európai Unió nyelvpolitikája (angol) – Konzulens: </a:t>
            </a:r>
            <a:r>
              <a:rPr lang="hu-HU" sz="1600" dirty="0" err="1"/>
              <a:t>Ruzsbatzky</a:t>
            </a:r>
            <a:r>
              <a:rPr lang="hu-HU" sz="1600" dirty="0"/>
              <a:t> </a:t>
            </a:r>
            <a:r>
              <a:rPr lang="hu-HU" sz="1600" dirty="0" smtClean="0"/>
              <a:t>Zsuzsanna </a:t>
            </a:r>
            <a:endParaRPr lang="hu-HU" sz="3200" dirty="0"/>
          </a:p>
          <a:p>
            <a:pPr>
              <a:lnSpc>
                <a:spcPct val="100000"/>
              </a:lnSpc>
            </a:pPr>
            <a:r>
              <a:rPr lang="hu-HU" sz="3200" dirty="0" smtClean="0"/>
              <a:t>Dicséret: </a:t>
            </a:r>
            <a:r>
              <a:rPr lang="hu-HU" sz="3200" dirty="0" err="1" smtClean="0"/>
              <a:t>Popa</a:t>
            </a:r>
            <a:r>
              <a:rPr lang="hu-HU" sz="3200" dirty="0" smtClean="0"/>
              <a:t> Maria-Elena: </a:t>
            </a:r>
            <a:r>
              <a:rPr lang="hu-HU" sz="1600" dirty="0" smtClean="0"/>
              <a:t>Romániai migránsok integrációja Németországban (angol) – Konzulens: Dr. Kiszely Zoltán</a:t>
            </a:r>
            <a:endParaRPr lang="hu-HU" sz="3200" dirty="0" smtClean="0"/>
          </a:p>
          <a:p>
            <a:pPr lvl="0"/>
            <a:r>
              <a:rPr lang="hu-HU" sz="3200" dirty="0" smtClean="0"/>
              <a:t>III. díj: </a:t>
            </a:r>
            <a:r>
              <a:rPr lang="hu-HU" sz="3200" dirty="0"/>
              <a:t>Varga Erika: </a:t>
            </a:r>
            <a:r>
              <a:rPr lang="hu-HU" sz="1600" dirty="0"/>
              <a:t>A fantasztikus kétnyelvű agy - avagy a tolmácsolás fiatalon tart? (angol) </a:t>
            </a:r>
            <a:r>
              <a:rPr lang="hu-HU" sz="1600" dirty="0" smtClean="0"/>
              <a:t>– Konzulens: </a:t>
            </a:r>
            <a:r>
              <a:rPr lang="hu-HU" sz="1600" dirty="0" err="1" smtClean="0"/>
              <a:t>Ruzsbatzky</a:t>
            </a:r>
            <a:r>
              <a:rPr lang="hu-HU" sz="1600" dirty="0" smtClean="0"/>
              <a:t> Zsuzsanna</a:t>
            </a:r>
          </a:p>
          <a:p>
            <a:r>
              <a:rPr lang="hu-HU" sz="3200" dirty="0" smtClean="0"/>
              <a:t>II. díj: </a:t>
            </a:r>
            <a:r>
              <a:rPr lang="hu-HU" sz="3200" dirty="0" err="1"/>
              <a:t>Hamrouni</a:t>
            </a:r>
            <a:r>
              <a:rPr lang="hu-HU" sz="3200" dirty="0"/>
              <a:t> </a:t>
            </a:r>
            <a:r>
              <a:rPr lang="hu-HU" sz="3200" dirty="0" err="1"/>
              <a:t>Feres</a:t>
            </a:r>
            <a:r>
              <a:rPr lang="hu-HU" sz="3200" dirty="0"/>
              <a:t>: </a:t>
            </a:r>
            <a:r>
              <a:rPr lang="hu-HU" sz="1600" dirty="0"/>
              <a:t>Fenntartható energia a háztartásban (francia)	 </a:t>
            </a:r>
            <a:r>
              <a:rPr lang="hu-HU" sz="1600" dirty="0" smtClean="0"/>
              <a:t>– Konzulensek: Gács </a:t>
            </a:r>
            <a:r>
              <a:rPr lang="hu-HU" sz="1600" dirty="0"/>
              <a:t>Iván Dr</a:t>
            </a:r>
            <a:r>
              <a:rPr lang="hu-HU" sz="1600" dirty="0" smtClean="0"/>
              <a:t>. és </a:t>
            </a:r>
            <a:r>
              <a:rPr lang="hu-HU" sz="1600" dirty="0" err="1"/>
              <a:t>Élthes</a:t>
            </a:r>
            <a:r>
              <a:rPr lang="hu-HU" sz="1600" dirty="0"/>
              <a:t> Ágnes Dr</a:t>
            </a:r>
            <a:r>
              <a:rPr lang="hu-HU" sz="1600" dirty="0" smtClean="0"/>
              <a:t>.</a:t>
            </a:r>
          </a:p>
          <a:p>
            <a:r>
              <a:rPr lang="hu-HU" sz="3200" dirty="0" smtClean="0"/>
              <a:t>II. díj: </a:t>
            </a:r>
            <a:r>
              <a:rPr lang="hu-HU" sz="3200" dirty="0" err="1"/>
              <a:t>Majlinger</a:t>
            </a:r>
            <a:r>
              <a:rPr lang="hu-HU" sz="3200" dirty="0"/>
              <a:t> Diána: </a:t>
            </a:r>
            <a:r>
              <a:rPr lang="hu-HU" sz="1600" dirty="0"/>
              <a:t>A </a:t>
            </a:r>
            <a:r>
              <a:rPr lang="hu-HU" sz="1600" dirty="0" err="1"/>
              <a:t>hangoskönyvek</a:t>
            </a:r>
            <a:r>
              <a:rPr lang="hu-HU" sz="1600" dirty="0"/>
              <a:t> megjelenése - nem csak látássérülteknek (angol) </a:t>
            </a:r>
            <a:r>
              <a:rPr lang="hu-HU" sz="1600" dirty="0" smtClean="0"/>
              <a:t>– Konzulens: </a:t>
            </a:r>
            <a:r>
              <a:rPr lang="hu-HU" sz="1600" dirty="0" err="1" smtClean="0"/>
              <a:t>Ruzsbatzky</a:t>
            </a:r>
            <a:r>
              <a:rPr lang="hu-HU" sz="1600" dirty="0" smtClean="0"/>
              <a:t> Zsuzsanna</a:t>
            </a:r>
            <a:endParaRPr lang="hu-HU" sz="1600" dirty="0"/>
          </a:p>
          <a:p>
            <a:pPr lvl="0"/>
            <a:endParaRPr lang="hu-HU" sz="1600" dirty="0"/>
          </a:p>
          <a:p>
            <a:endParaRPr lang="hu-HU" sz="3200" dirty="0" smtClean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007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Idegen Nyelvi Nyelvészeti, (</a:t>
            </a:r>
            <a:r>
              <a:rPr lang="hu-HU" b="1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Inter</a:t>
            </a:r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)kulturális Szekció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endParaRPr lang="hu-HU" sz="3600" dirty="0" smtClean="0"/>
          </a:p>
          <a:p>
            <a:r>
              <a:rPr lang="hu-HU" sz="3600" b="1" dirty="0"/>
              <a:t>Idegen </a:t>
            </a:r>
            <a:r>
              <a:rPr lang="hu-HU" sz="3600" b="1" dirty="0" smtClean="0"/>
              <a:t>Nyelvi </a:t>
            </a:r>
            <a:r>
              <a:rPr lang="hu-HU" sz="3600" b="1" dirty="0"/>
              <a:t>Központ </a:t>
            </a:r>
            <a:r>
              <a:rPr lang="hu-HU" sz="3600" dirty="0" smtClean="0"/>
              <a:t>különdíja:</a:t>
            </a:r>
          </a:p>
          <a:p>
            <a:pPr marL="993775" lvl="0" indent="0">
              <a:buNone/>
            </a:pPr>
            <a:r>
              <a:rPr lang="hu-HU" sz="3600" dirty="0" err="1" smtClean="0"/>
              <a:t>Fosko</a:t>
            </a:r>
            <a:r>
              <a:rPr lang="hu-HU" sz="3600" dirty="0" smtClean="0"/>
              <a:t> </a:t>
            </a:r>
            <a:r>
              <a:rPr lang="hu-HU" sz="3600" dirty="0" err="1" smtClean="0"/>
              <a:t>Nicole</a:t>
            </a:r>
            <a:r>
              <a:rPr lang="hu-HU" sz="3600" dirty="0" smtClean="0"/>
              <a:t> </a:t>
            </a:r>
            <a:r>
              <a:rPr lang="hu-HU" sz="3600" dirty="0" err="1" smtClean="0"/>
              <a:t>Kaitlin</a:t>
            </a:r>
            <a:r>
              <a:rPr lang="hu-HU" sz="3600" dirty="0" smtClean="0"/>
              <a:t>: </a:t>
            </a:r>
            <a:r>
              <a:rPr lang="hu-HU" sz="2000" dirty="0" smtClean="0"/>
              <a:t>A [magyar]</a:t>
            </a:r>
            <a:r>
              <a:rPr lang="hu-HU" sz="2000" dirty="0" err="1" smtClean="0"/>
              <a:t>-amerikai</a:t>
            </a:r>
            <a:r>
              <a:rPr lang="hu-HU" sz="2000" dirty="0" smtClean="0"/>
              <a:t> álom (angol) – Konzulens: Dr. Sárvári Judit</a:t>
            </a:r>
          </a:p>
          <a:p>
            <a:pPr marL="0" indent="0">
              <a:buNone/>
            </a:pPr>
            <a:endParaRPr lang="hu-HU" sz="36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6877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1368425"/>
          </a:xfrm>
        </p:spPr>
        <p:txBody>
          <a:bodyPr anchor="ctr"/>
          <a:lstStyle/>
          <a:p>
            <a:pPr eaLnBrk="1" hangingPunct="1"/>
            <a:r>
              <a:rPr lang="hu-HU" sz="2800" b="1" dirty="0" smtClean="0"/>
              <a:t>Budapesti Műszaki és Gazdaságtudományi Egyetem</a:t>
            </a:r>
            <a:br>
              <a:rPr lang="hu-HU" sz="2800" b="1" dirty="0" smtClean="0"/>
            </a:br>
            <a:r>
              <a:rPr lang="hu-HU" sz="2800" b="1" dirty="0" smtClean="0"/>
              <a:t>Gazdaság- és Társadalomtudományi Kar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7" y="1844824"/>
            <a:ext cx="8353425" cy="144016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hu-HU" sz="4400" b="1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Tudományos Diákköri Konferencia</a:t>
            </a:r>
          </a:p>
          <a:p>
            <a:pPr eaLnBrk="1" hangingPunct="1"/>
            <a:r>
              <a:rPr lang="hu-HU" sz="4400" b="1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Eredményhirdetés</a:t>
            </a:r>
          </a:p>
        </p:txBody>
      </p:sp>
      <p:pic>
        <p:nvPicPr>
          <p:cNvPr id="2" name="Picture 2" descr="TDK_felho_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t="3033" r="2481" b="5580"/>
          <a:stretch>
            <a:fillRect/>
          </a:stretch>
        </p:blipFill>
        <p:spPr bwMode="auto">
          <a:xfrm>
            <a:off x="1983490" y="3789040"/>
            <a:ext cx="52070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07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341438"/>
            <a:ext cx="7200900" cy="4392488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hu-HU" sz="54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Kiemelt Különdíjak</a:t>
            </a:r>
            <a:endParaRPr lang="hu-HU" sz="3600" b="1" cap="sm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165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Kiemelt Különdíjak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endParaRPr lang="hu-HU" sz="3600" dirty="0" smtClean="0"/>
          </a:p>
          <a:p>
            <a:r>
              <a:rPr lang="hu-HU" sz="3600" b="1" dirty="0"/>
              <a:t>Pro </a:t>
            </a:r>
            <a:r>
              <a:rPr lang="hu-HU" sz="3600" b="1" dirty="0" err="1"/>
              <a:t>Progressio</a:t>
            </a:r>
            <a:r>
              <a:rPr lang="hu-HU" sz="3600" b="1" dirty="0"/>
              <a:t> Alapítvány </a:t>
            </a:r>
            <a:r>
              <a:rPr lang="hu-HU" sz="3600" dirty="0"/>
              <a:t>Díja</a:t>
            </a:r>
            <a:r>
              <a:rPr lang="hu-HU" sz="3600" b="1" dirty="0" smtClean="0"/>
              <a:t>: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 smtClean="0">
                <a:solidFill>
                  <a:prstClr val="black"/>
                </a:solidFill>
              </a:rPr>
              <a:t>		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3200" dirty="0" smtClean="0"/>
              <a:t>Urbán </a:t>
            </a:r>
            <a:r>
              <a:rPr lang="hu-HU" sz="3200" dirty="0"/>
              <a:t>András, </a:t>
            </a:r>
            <a:r>
              <a:rPr lang="hu-HU" sz="3200" dirty="0" err="1"/>
              <a:t>Velenyák</a:t>
            </a:r>
            <a:r>
              <a:rPr lang="hu-HU" sz="3200" dirty="0"/>
              <a:t> Tamás: </a:t>
            </a:r>
            <a:r>
              <a:rPr lang="hu-HU" sz="1600" dirty="0"/>
              <a:t>IV. generációs atomerőművel történő energiatermelés műszaki és gazdasági aspektusai </a:t>
            </a:r>
            <a:r>
              <a:rPr lang="hu-HU" sz="1600" dirty="0" smtClean="0"/>
              <a:t>– Konzulens: Kiss Attila</a:t>
            </a:r>
            <a:r>
              <a:rPr lang="hu-HU" sz="1600" dirty="0"/>
              <a:t/>
            </a:r>
            <a:br>
              <a:rPr lang="hu-HU" sz="1600" dirty="0"/>
            </a:br>
            <a:r>
              <a:rPr lang="hu-HU" sz="2800" dirty="0" smtClean="0">
                <a:solidFill>
                  <a:prstClr val="black"/>
                </a:solidFill>
              </a:rPr>
              <a:t>(Fenntarthatósági- és Regionális Gazdaságtan </a:t>
            </a:r>
            <a:r>
              <a:rPr lang="hu-HU" sz="2800" dirty="0">
                <a:solidFill>
                  <a:prstClr val="black"/>
                </a:solidFill>
              </a:rPr>
              <a:t>Szekció)</a:t>
            </a:r>
          </a:p>
          <a:p>
            <a:endParaRPr lang="hu-HU" sz="3600" b="1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491" y="4776203"/>
            <a:ext cx="2754959" cy="117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Kiemelt Különdíjak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8172450" cy="4392488"/>
          </a:xfrm>
        </p:spPr>
        <p:txBody>
          <a:bodyPr>
            <a:noAutofit/>
          </a:bodyPr>
          <a:lstStyle/>
          <a:p>
            <a:r>
              <a:rPr lang="hu-HU" sz="3600" b="1" dirty="0"/>
              <a:t>Heller Farkas Alapítvány </a:t>
            </a:r>
            <a:r>
              <a:rPr lang="hu-HU" sz="3600" dirty="0"/>
              <a:t>Különdíja</a:t>
            </a:r>
            <a:r>
              <a:rPr lang="hu-HU" sz="3600" b="1" dirty="0"/>
              <a:t>:</a:t>
            </a:r>
          </a:p>
          <a:p>
            <a:pPr lvl="1"/>
            <a:r>
              <a:rPr lang="hu-HU" sz="2800" b="1" dirty="0" smtClean="0"/>
              <a:t>Közgazdaságtudományi:</a:t>
            </a:r>
          </a:p>
          <a:p>
            <a:pPr marL="898525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 smtClean="0"/>
              <a:t>	Kelemen </a:t>
            </a:r>
            <a:r>
              <a:rPr lang="hu-HU" sz="2800" dirty="0"/>
              <a:t>Bendegúz: </a:t>
            </a:r>
            <a:r>
              <a:rPr lang="hu-HU" sz="1600" dirty="0"/>
              <a:t>Boldogít-e az állami pénz? </a:t>
            </a:r>
            <a:r>
              <a:rPr lang="hu-HU" sz="1600" dirty="0" smtClean="0"/>
              <a:t>– Konzulens: Hevér Boglárka</a:t>
            </a:r>
            <a:br>
              <a:rPr lang="hu-HU" sz="1600" dirty="0" smtClean="0"/>
            </a:br>
            <a:r>
              <a:rPr lang="hu-HU" sz="1600" dirty="0" smtClean="0"/>
              <a:t>	</a:t>
            </a:r>
            <a:r>
              <a:rPr lang="hu-HU" sz="2000" dirty="0" smtClean="0"/>
              <a:t>(Közgazdaságtan Szekció)</a:t>
            </a:r>
            <a:endParaRPr lang="hu-HU" sz="2800" dirty="0"/>
          </a:p>
          <a:p>
            <a:pPr lvl="1"/>
            <a:r>
              <a:rPr lang="hu-HU" sz="2800" b="1" dirty="0" smtClean="0"/>
              <a:t>Menedzsmenttudományi</a:t>
            </a:r>
            <a:r>
              <a:rPr lang="hu-HU" sz="2800" dirty="0" smtClean="0"/>
              <a:t>:</a:t>
            </a:r>
          </a:p>
          <a:p>
            <a:pPr marL="898525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 smtClean="0"/>
              <a:t>	</a:t>
            </a:r>
            <a:r>
              <a:rPr lang="hu-HU" sz="2800" dirty="0" err="1" smtClean="0"/>
              <a:t>Faller</a:t>
            </a:r>
            <a:r>
              <a:rPr lang="hu-HU" sz="2800" dirty="0" smtClean="0"/>
              <a:t> </a:t>
            </a:r>
            <a:r>
              <a:rPr lang="hu-HU" sz="2800" dirty="0"/>
              <a:t>Nóra: </a:t>
            </a:r>
            <a:r>
              <a:rPr lang="hu-HU" sz="1600" dirty="0"/>
              <a:t>Hatékony vállalati projektportfólió-menedzsment rendszer kialakítása és </a:t>
            </a:r>
            <a:r>
              <a:rPr lang="hu-HU" sz="1600" dirty="0" smtClean="0"/>
              <a:t>alkalmazása – Konzulens: Dr. Sebestyén Zoltán</a:t>
            </a:r>
            <a:r>
              <a:rPr lang="hu-HU" sz="1600" dirty="0"/>
              <a:t/>
            </a:r>
            <a:br>
              <a:rPr lang="hu-HU" sz="1600" dirty="0"/>
            </a:br>
            <a:r>
              <a:rPr lang="hu-HU" sz="1600" dirty="0" smtClean="0"/>
              <a:t>	</a:t>
            </a:r>
            <a:r>
              <a:rPr lang="hu-HU" sz="2000" dirty="0" smtClean="0"/>
              <a:t>(Szervezetek és Folyamatok Menedzsmentje Szekció</a:t>
            </a:r>
            <a:r>
              <a:rPr lang="hu-HU" sz="2000" dirty="0"/>
              <a:t>)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837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Kiemelt Különdíjak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8172450" cy="4392488"/>
          </a:xfrm>
        </p:spPr>
        <p:txBody>
          <a:bodyPr>
            <a:noAutofit/>
          </a:bodyPr>
          <a:lstStyle/>
          <a:p>
            <a:r>
              <a:rPr lang="hu-HU" sz="3600" b="1" dirty="0"/>
              <a:t>Heller Farkas Alapítvány </a:t>
            </a:r>
            <a:r>
              <a:rPr lang="hu-HU" sz="3600" dirty="0"/>
              <a:t>Különdíja</a:t>
            </a:r>
            <a:r>
              <a:rPr lang="hu-HU" sz="3600" b="1" dirty="0"/>
              <a:t>:</a:t>
            </a:r>
          </a:p>
          <a:p>
            <a:pPr lvl="1"/>
            <a:r>
              <a:rPr lang="hu-HU" sz="2800" b="1" dirty="0" smtClean="0"/>
              <a:t>Társadalomtudományi:</a:t>
            </a:r>
          </a:p>
          <a:p>
            <a:pPr marL="898525" lvl="1" indent="0">
              <a:buNone/>
              <a:tabLst>
                <a:tab pos="361950" algn="l"/>
                <a:tab pos="901700" algn="l"/>
                <a:tab pos="2159000" algn="l"/>
              </a:tabLst>
            </a:pPr>
            <a:r>
              <a:rPr lang="hu-HU" sz="2800" dirty="0"/>
              <a:t>	</a:t>
            </a:r>
            <a:r>
              <a:rPr lang="hu-HU" sz="2800" dirty="0" smtClean="0"/>
              <a:t>Németh </a:t>
            </a:r>
            <a:r>
              <a:rPr lang="hu-HU" sz="2800" dirty="0"/>
              <a:t>Emese:</a:t>
            </a:r>
            <a:r>
              <a:rPr lang="hu-HU" sz="1600" dirty="0"/>
              <a:t> A félelem földrajza – szakirodalmi áttekintés és egy empirikus kutatás a XIII. kerületben </a:t>
            </a:r>
            <a:r>
              <a:rPr lang="hu-HU" sz="1600" dirty="0" smtClean="0"/>
              <a:t>– Konzulens: </a:t>
            </a:r>
            <a:r>
              <a:rPr lang="hu-HU" sz="1600" dirty="0" err="1" smtClean="0"/>
              <a:t>Brózik</a:t>
            </a:r>
            <a:r>
              <a:rPr lang="hu-HU" sz="1600" dirty="0" smtClean="0"/>
              <a:t> Péter</a:t>
            </a:r>
            <a:r>
              <a:rPr lang="hu-HU" sz="1600" dirty="0"/>
              <a:t/>
            </a:r>
            <a:br>
              <a:rPr lang="hu-HU" sz="1600" dirty="0"/>
            </a:br>
            <a:r>
              <a:rPr lang="hu-HU" sz="1600" dirty="0" smtClean="0"/>
              <a:t>	</a:t>
            </a:r>
            <a:r>
              <a:rPr lang="hu-HU" sz="2000" dirty="0" smtClean="0"/>
              <a:t>(Kommunikáció és Szociológia </a:t>
            </a:r>
            <a:r>
              <a:rPr lang="hu-HU" sz="2000" dirty="0"/>
              <a:t>Szekció)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619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Kiemelt Különdíjak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8172450" cy="4392488"/>
          </a:xfrm>
        </p:spPr>
        <p:txBody>
          <a:bodyPr>
            <a:noAutofit/>
          </a:bodyPr>
          <a:lstStyle/>
          <a:p>
            <a:r>
              <a:rPr lang="hu-HU" sz="3600" b="1" dirty="0"/>
              <a:t>Heller Farkas Alapítvány </a:t>
            </a:r>
            <a:r>
              <a:rPr lang="hu-HU" sz="3600" dirty="0"/>
              <a:t>Különdíja</a:t>
            </a:r>
            <a:r>
              <a:rPr lang="hu-HU" sz="3600" b="1" dirty="0"/>
              <a:t>:</a:t>
            </a:r>
          </a:p>
          <a:p>
            <a:pPr lvl="1"/>
            <a:r>
              <a:rPr lang="hu-HU" sz="2800" b="1" dirty="0" err="1" smtClean="0"/>
              <a:t>In</a:t>
            </a:r>
            <a:r>
              <a:rPr lang="hu-HU" sz="2800" b="1" dirty="0" smtClean="0"/>
              <a:t> Memoriam Heller Farkas: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/>
              <a:t>	</a:t>
            </a:r>
            <a:r>
              <a:rPr lang="hu-HU" sz="2800" dirty="0" smtClean="0"/>
              <a:t>Farkas </a:t>
            </a:r>
            <a:r>
              <a:rPr lang="hu-HU" sz="2800" dirty="0"/>
              <a:t>Magdolna:</a:t>
            </a:r>
            <a:r>
              <a:rPr lang="hu-HU" sz="2000" dirty="0"/>
              <a:t> </a:t>
            </a:r>
            <a:r>
              <a:rPr lang="hu-HU" sz="2000" dirty="0" err="1"/>
              <a:t>Virtual</a:t>
            </a:r>
            <a:r>
              <a:rPr lang="hu-HU" sz="2000" dirty="0"/>
              <a:t> Business </a:t>
            </a:r>
            <a:r>
              <a:rPr lang="hu-HU" sz="2000" dirty="0" err="1"/>
              <a:t>Playground</a:t>
            </a:r>
            <a:r>
              <a:rPr lang="hu-HU" sz="2000" dirty="0"/>
              <a:t>, ahol a tehetség működőképes üzletté válik (Benedek András Dr</a:t>
            </a:r>
            <a:r>
              <a:rPr lang="hu-HU" sz="2000" dirty="0" smtClean="0"/>
              <a:t>.)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>	</a:t>
            </a:r>
            <a:r>
              <a:rPr lang="hu-HU" sz="2000" dirty="0" smtClean="0"/>
              <a:t>(Alkalmazott Pedagógia Szekció</a:t>
            </a:r>
            <a:r>
              <a:rPr lang="hu-HU" sz="2000" dirty="0"/>
              <a:t>)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0961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Kiemelt Különdíjak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endParaRPr lang="hu-HU" sz="3600" b="1" dirty="0" smtClean="0"/>
          </a:p>
          <a:p>
            <a:r>
              <a:rPr lang="hu-HU" sz="3600" b="1" dirty="0" smtClean="0"/>
              <a:t>Dékáni </a:t>
            </a:r>
            <a:r>
              <a:rPr lang="hu-HU" sz="3600" b="1" dirty="0"/>
              <a:t>Különdíj: 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 err="1" smtClean="0"/>
              <a:t>Szerényi</a:t>
            </a:r>
            <a:r>
              <a:rPr lang="hu-HU" sz="2800" dirty="0" smtClean="0"/>
              <a:t> </a:t>
            </a:r>
            <a:r>
              <a:rPr lang="hu-HU" sz="2800" dirty="0"/>
              <a:t>Tibor: </a:t>
            </a:r>
            <a:r>
              <a:rPr lang="hu-HU" sz="1600" dirty="0"/>
              <a:t>Amikor az árak elszállnak – </a:t>
            </a:r>
            <a:r>
              <a:rPr lang="hu-HU" sz="1600" dirty="0" err="1"/>
              <a:t>Wizz</a:t>
            </a:r>
            <a:r>
              <a:rPr lang="hu-HU" sz="1600" dirty="0"/>
              <a:t> Air diszkont légitársaság árazási stratégiájának empirikus </a:t>
            </a:r>
            <a:r>
              <a:rPr lang="hu-HU" sz="1600" dirty="0" smtClean="0"/>
              <a:t>elemzése – Konzulens: Szívós László</a:t>
            </a:r>
            <a:r>
              <a:rPr lang="hu-HU" sz="1600" dirty="0"/>
              <a:t> </a:t>
            </a:r>
            <a:br>
              <a:rPr lang="hu-HU" sz="1600" dirty="0"/>
            </a:br>
            <a:r>
              <a:rPr lang="hu-HU" sz="2000" dirty="0" smtClean="0"/>
              <a:t>(Számvitel szekció)</a:t>
            </a:r>
            <a:endParaRPr lang="hu-HU" sz="2000" i="1" dirty="0"/>
          </a:p>
          <a:p>
            <a:r>
              <a:rPr lang="hu-HU" sz="3600" b="1" dirty="0"/>
              <a:t>Rektori Különdíj: 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 smtClean="0"/>
              <a:t>Hidas </a:t>
            </a:r>
            <a:r>
              <a:rPr lang="hu-HU" sz="2800" dirty="0"/>
              <a:t>Anna, </a:t>
            </a:r>
            <a:r>
              <a:rPr lang="hu-HU" sz="2800" dirty="0" err="1"/>
              <a:t>Bory</a:t>
            </a:r>
            <a:r>
              <a:rPr lang="hu-HU" sz="2800" dirty="0"/>
              <a:t> Csilla, Horváth Mária:</a:t>
            </a:r>
            <a:r>
              <a:rPr lang="hu-HU" sz="1600" dirty="0"/>
              <a:t> Mobil </a:t>
            </a:r>
            <a:r>
              <a:rPr lang="hu-HU" sz="1600" dirty="0" err="1"/>
              <a:t>szemmozgáskövetés</a:t>
            </a:r>
            <a:r>
              <a:rPr lang="hu-HU" sz="1600" dirty="0"/>
              <a:t> alapú terméktesztelési módszertan alkalmazása „2 másodperces” sátrak használhatósági vizsgálatához </a:t>
            </a:r>
            <a:r>
              <a:rPr lang="hu-HU" sz="1600" dirty="0" smtClean="0"/>
              <a:t>– Konzulens: Dr. </a:t>
            </a:r>
            <a:r>
              <a:rPr lang="hu-HU" sz="1600" dirty="0" err="1" smtClean="0"/>
              <a:t>Hercegfi</a:t>
            </a:r>
            <a:r>
              <a:rPr lang="hu-HU" sz="1600" dirty="0" smtClean="0"/>
              <a:t> Károly</a:t>
            </a:r>
            <a:r>
              <a:rPr lang="hu-HU" sz="1600" dirty="0"/>
              <a:t/>
            </a:r>
            <a:br>
              <a:rPr lang="hu-HU" sz="1600" dirty="0"/>
            </a:br>
            <a:r>
              <a:rPr lang="hu-HU" sz="2000" dirty="0" smtClean="0"/>
              <a:t>(Ergonómia és Termékmenedzsment Szekció</a:t>
            </a:r>
            <a:r>
              <a:rPr lang="hu-HU" sz="2000" dirty="0"/>
              <a:t>)</a:t>
            </a:r>
          </a:p>
          <a:p>
            <a:pPr lvl="1"/>
            <a:endParaRPr lang="hu-HU" sz="2800" dirty="0"/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360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8488" cy="1143000"/>
          </a:xfrm>
        </p:spPr>
        <p:txBody>
          <a:bodyPr>
            <a:noAutofit/>
          </a:bodyPr>
          <a:lstStyle/>
          <a:p>
            <a:pPr algn="ctr"/>
            <a:r>
              <a:rPr lang="hu-HU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Oktatói Különdíjak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971550" y="1556793"/>
            <a:ext cx="7704138" cy="4392488"/>
          </a:xfrm>
        </p:spPr>
        <p:txBody>
          <a:bodyPr>
            <a:noAutofit/>
          </a:bodyPr>
          <a:lstStyle/>
          <a:p>
            <a:endParaRPr lang="hu-HU" sz="3600" b="1" dirty="0" smtClean="0"/>
          </a:p>
          <a:p>
            <a:r>
              <a:rPr lang="hu-HU" sz="3600" b="1" dirty="0"/>
              <a:t>Pro </a:t>
            </a:r>
            <a:r>
              <a:rPr lang="hu-HU" sz="3600" b="1" dirty="0" err="1"/>
              <a:t>Progressio</a:t>
            </a:r>
            <a:r>
              <a:rPr lang="hu-HU" sz="3600" b="1" dirty="0"/>
              <a:t> Alapítvány </a:t>
            </a:r>
            <a:r>
              <a:rPr lang="hu-HU" sz="3600" dirty="0"/>
              <a:t>Oktatói Különdíja: 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/>
              <a:t>	</a:t>
            </a:r>
            <a:r>
              <a:rPr lang="hu-HU" sz="2800" dirty="0" smtClean="0"/>
              <a:t>Szívós László (Pénzügyek Tanszék)</a:t>
            </a:r>
            <a:endParaRPr lang="hu-HU" sz="2800" dirty="0"/>
          </a:p>
          <a:p>
            <a:endParaRPr lang="hu-HU" sz="3600" b="1" dirty="0"/>
          </a:p>
          <a:p>
            <a:r>
              <a:rPr lang="hu-HU" sz="3600" b="1" dirty="0"/>
              <a:t>TDK Emlékplakett:</a:t>
            </a:r>
          </a:p>
          <a:p>
            <a:pPr marL="457200" lvl="1" indent="0">
              <a:buNone/>
              <a:tabLst>
                <a:tab pos="901700" algn="l"/>
                <a:tab pos="2159000" algn="l"/>
              </a:tabLst>
            </a:pPr>
            <a:r>
              <a:rPr lang="hu-HU" sz="2800" dirty="0">
                <a:solidFill>
                  <a:prstClr val="black"/>
                </a:solidFill>
              </a:rPr>
              <a:t>	</a:t>
            </a:r>
            <a:r>
              <a:rPr lang="hu-HU" sz="2800" dirty="0" smtClean="0">
                <a:solidFill>
                  <a:prstClr val="black"/>
                </a:solidFill>
              </a:rPr>
              <a:t>Dr. </a:t>
            </a:r>
            <a:r>
              <a:rPr lang="hu-HU" sz="2800" dirty="0" err="1" smtClean="0">
                <a:solidFill>
                  <a:prstClr val="black"/>
                </a:solidFill>
              </a:rPr>
              <a:t>Verebics</a:t>
            </a:r>
            <a:r>
              <a:rPr lang="hu-HU" sz="2800" dirty="0" smtClean="0">
                <a:solidFill>
                  <a:prstClr val="black"/>
                </a:solidFill>
              </a:rPr>
              <a:t> János (Üzleti Jog </a:t>
            </a:r>
            <a:r>
              <a:rPr lang="hu-HU" sz="2800" dirty="0">
                <a:solidFill>
                  <a:prstClr val="black"/>
                </a:solidFill>
              </a:rPr>
              <a:t>Tanszék)</a:t>
            </a:r>
          </a:p>
        </p:txBody>
      </p:sp>
      <p:cxnSp>
        <p:nvCxnSpPr>
          <p:cNvPr id="3" name="Egyenes összekötő 2"/>
          <p:cNvCxnSpPr/>
          <p:nvPr/>
        </p:nvCxnSpPr>
        <p:spPr>
          <a:xfrm>
            <a:off x="971550" y="1484784"/>
            <a:ext cx="7200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/>
              <a:t>2015. november 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60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1368425"/>
          </a:xfrm>
        </p:spPr>
        <p:txBody>
          <a:bodyPr anchor="ctr"/>
          <a:lstStyle/>
          <a:p>
            <a:pPr eaLnBrk="1" hangingPunct="1"/>
            <a:r>
              <a:rPr lang="hu-HU" sz="2800" b="1" dirty="0" smtClean="0"/>
              <a:t>Budapesti Műszaki és Gazdaságtudományi Egyetem</a:t>
            </a:r>
            <a:br>
              <a:rPr lang="hu-HU" sz="2800" b="1" dirty="0" smtClean="0"/>
            </a:br>
            <a:r>
              <a:rPr lang="hu-HU" sz="2800" b="1" dirty="0" smtClean="0"/>
              <a:t>Gazdaság- és Társadalomtudományi Kar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7" y="1844824"/>
            <a:ext cx="8353425" cy="144016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hu-HU" sz="4400" b="1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Tudományos Diákköri Konferencia</a:t>
            </a:r>
          </a:p>
          <a:p>
            <a:pPr eaLnBrk="1" hangingPunct="1"/>
            <a:r>
              <a:rPr lang="hu-HU" sz="4400" b="1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Eredményhirdetés</a:t>
            </a:r>
          </a:p>
        </p:txBody>
      </p:sp>
      <p:pic>
        <p:nvPicPr>
          <p:cNvPr id="2" name="Picture 2" descr="TDK_felho_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t="3033" r="2481" b="5580"/>
          <a:stretch>
            <a:fillRect/>
          </a:stretch>
        </p:blipFill>
        <p:spPr bwMode="auto">
          <a:xfrm>
            <a:off x="1983490" y="3789040"/>
            <a:ext cx="52070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6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1645</TotalTime>
  <Words>2328</Words>
  <Application>Microsoft Office PowerPoint</Application>
  <PresentationFormat>Diavetítés a képernyőre (4:3 oldalarány)</PresentationFormat>
  <Paragraphs>263</Paragraphs>
  <Slides>37</Slides>
  <Notes>37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Egyéni tervezés</vt:lpstr>
      <vt:lpstr>Budapesti Műszaki és Gazdaságtudományi Egyetem Gazdaság- és Társadalomtudományi Kar</vt:lpstr>
      <vt:lpstr>Alkalmazott Pedagógia Szekció</vt:lpstr>
      <vt:lpstr>Alkalmazott Pedagógia Szekció</vt:lpstr>
      <vt:lpstr>Alkalmazott Pedagógia Szekció</vt:lpstr>
      <vt:lpstr>Ergonómia és termékmenedzsment szekció</vt:lpstr>
      <vt:lpstr>Ergonómia és termékmenedzsment szekció</vt:lpstr>
      <vt:lpstr>Fenntarthatósági- és Regionális Gazdaságtan Szekció</vt:lpstr>
      <vt:lpstr>Kommunikáció és Szociológia Szekció</vt:lpstr>
      <vt:lpstr>Közgazdaságtan Szekció</vt:lpstr>
      <vt:lpstr>Közgazdaságtan Szekció</vt:lpstr>
      <vt:lpstr>Marketing Szekció</vt:lpstr>
      <vt:lpstr>Marketing Szekció</vt:lpstr>
      <vt:lpstr>Marketing Szekció</vt:lpstr>
      <vt:lpstr>Minőségmenedzsment és Üzleti Statisztika Szekció</vt:lpstr>
      <vt:lpstr>Minőségmenedzsment és Üzleti Statisztika Szekció</vt:lpstr>
      <vt:lpstr>Minőségmenedzsment és Üzleti Statisztika Szekció</vt:lpstr>
      <vt:lpstr>Számvitel Szekció</vt:lpstr>
      <vt:lpstr>Számvitel és Pénzügy Szekció</vt:lpstr>
      <vt:lpstr>Szervezetek és Folyamatok Menedzsmentje Szekció</vt:lpstr>
      <vt:lpstr>Szervezetek és Folyamatok Menedzsmentje Szekció</vt:lpstr>
      <vt:lpstr>Szervezetek és Folyamatok Menedzsmentje Szekció</vt:lpstr>
      <vt:lpstr>Szervezetek és Folyamatok Menedzsmentje Szekció</vt:lpstr>
      <vt:lpstr>Menedzsment Szekciók</vt:lpstr>
      <vt:lpstr>Testnevelés- és Sporttudomány Szekció</vt:lpstr>
      <vt:lpstr>Üzleti Jog Szekció</vt:lpstr>
      <vt:lpstr>Üzleti Jog Szekció</vt:lpstr>
      <vt:lpstr>Idegen Nyelvi Nyelvészeti, (Inter)kulturális Szekció</vt:lpstr>
      <vt:lpstr>Idegen Nyelvi Nyelvészeti, (Inter)kulturális Szekció</vt:lpstr>
      <vt:lpstr>Budapesti Műszaki és Gazdaságtudományi Egyetem Gazdaság- és Társadalomtudományi Kar</vt:lpstr>
      <vt:lpstr>PowerPoint-bemutató</vt:lpstr>
      <vt:lpstr>Kiemelt Különdíjak</vt:lpstr>
      <vt:lpstr>Kiemelt Különdíjak</vt:lpstr>
      <vt:lpstr>Kiemelt Különdíjak</vt:lpstr>
      <vt:lpstr>Kiemelt Különdíjak</vt:lpstr>
      <vt:lpstr>Kiemelt Különdíjak</vt:lpstr>
      <vt:lpstr>Oktatói Különdíjak</vt:lpstr>
      <vt:lpstr>Budapesti Műszaki és Gazdaságtudományi Egyetem Gazdaság- és Társadalomtudományi Kar</vt:lpstr>
    </vt:vector>
  </TitlesOfParts>
  <Company>BME - MVT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Bedzsula Bálint</dc:creator>
  <cp:lastModifiedBy>Bedzsula Bálint</cp:lastModifiedBy>
  <cp:revision>214</cp:revision>
  <cp:lastPrinted>2015-11-18T11:38:34Z</cp:lastPrinted>
  <dcterms:created xsi:type="dcterms:W3CDTF">2012-11-14T10:07:12Z</dcterms:created>
  <dcterms:modified xsi:type="dcterms:W3CDTF">2015-11-18T13:59:35Z</dcterms:modified>
</cp:coreProperties>
</file>